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348" r:id="rId2"/>
    <p:sldId id="401" r:id="rId3"/>
    <p:sldId id="391" r:id="rId4"/>
    <p:sldId id="394" r:id="rId5"/>
    <p:sldId id="389" r:id="rId6"/>
    <p:sldId id="403" r:id="rId7"/>
    <p:sldId id="392" r:id="rId8"/>
    <p:sldId id="407" r:id="rId9"/>
    <p:sldId id="395" r:id="rId10"/>
    <p:sldId id="396" r:id="rId11"/>
    <p:sldId id="387" r:id="rId12"/>
    <p:sldId id="388" r:id="rId13"/>
    <p:sldId id="456" r:id="rId14"/>
    <p:sldId id="458" r:id="rId15"/>
    <p:sldId id="446" r:id="rId16"/>
    <p:sldId id="447" r:id="rId17"/>
    <p:sldId id="448" r:id="rId18"/>
    <p:sldId id="449" r:id="rId19"/>
    <p:sldId id="450" r:id="rId20"/>
    <p:sldId id="451" r:id="rId21"/>
    <p:sldId id="512" r:id="rId22"/>
    <p:sldId id="453" r:id="rId23"/>
    <p:sldId id="454" r:id="rId24"/>
    <p:sldId id="455" r:id="rId25"/>
    <p:sldId id="424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511" r:id="rId36"/>
    <p:sldId id="436" r:id="rId37"/>
    <p:sldId id="437" r:id="rId38"/>
    <p:sldId id="438" r:id="rId39"/>
    <p:sldId id="476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5" r:id="rId57"/>
    <p:sldId id="496" r:id="rId58"/>
    <p:sldId id="497" r:id="rId59"/>
    <p:sldId id="498" r:id="rId60"/>
    <p:sldId id="499" r:id="rId61"/>
    <p:sldId id="500" r:id="rId62"/>
    <p:sldId id="501" r:id="rId63"/>
    <p:sldId id="502" r:id="rId64"/>
    <p:sldId id="503" r:id="rId65"/>
    <p:sldId id="504" r:id="rId66"/>
    <p:sldId id="505" r:id="rId67"/>
    <p:sldId id="506" r:id="rId68"/>
    <p:sldId id="507" r:id="rId69"/>
    <p:sldId id="508" r:id="rId70"/>
    <p:sldId id="509" r:id="rId71"/>
    <p:sldId id="510" r:id="rId72"/>
    <p:sldId id="459" r:id="rId73"/>
    <p:sldId id="460" r:id="rId74"/>
    <p:sldId id="461" r:id="rId75"/>
    <p:sldId id="462" r:id="rId76"/>
    <p:sldId id="463" r:id="rId77"/>
    <p:sldId id="464" r:id="rId78"/>
    <p:sldId id="465" r:id="rId79"/>
    <p:sldId id="466" r:id="rId80"/>
    <p:sldId id="467" r:id="rId81"/>
    <p:sldId id="468" r:id="rId82"/>
    <p:sldId id="469" r:id="rId83"/>
    <p:sldId id="470" r:id="rId84"/>
    <p:sldId id="471" r:id="rId85"/>
    <p:sldId id="472" r:id="rId86"/>
    <p:sldId id="473" r:id="rId87"/>
    <p:sldId id="377" r:id="rId88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FF33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882" autoAdjust="0"/>
    <p:restoredTop sz="94714" autoAdjust="0"/>
  </p:normalViewPr>
  <p:slideViewPr>
    <p:cSldViewPr>
      <p:cViewPr>
        <p:scale>
          <a:sx n="108" d="100"/>
          <a:sy n="108" d="100"/>
        </p:scale>
        <p:origin x="-206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F12D8-5783-44BF-AA39-2C55AF2AEDC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7F02A-2322-4D4D-B590-1EB009B9090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1" dirty="0" smtClean="0"/>
            <a:t>  Физические лица</a:t>
          </a:r>
          <a:endParaRPr lang="ru-RU" sz="2000" b="1" dirty="0"/>
        </a:p>
      </dgm:t>
    </dgm:pt>
    <dgm:pt modelId="{CF3DB17F-6B53-4C2A-93C8-02625C079B26}" type="parTrans" cxnId="{268D9C86-1644-44FD-983E-6B3EBFC1D320}">
      <dgm:prSet/>
      <dgm:spPr/>
      <dgm:t>
        <a:bodyPr/>
        <a:lstStyle/>
        <a:p>
          <a:endParaRPr lang="ru-RU"/>
        </a:p>
      </dgm:t>
    </dgm:pt>
    <dgm:pt modelId="{05EF8E41-2B25-46C4-A4E4-60E017F69448}" type="sibTrans" cxnId="{268D9C86-1644-44FD-983E-6B3EBFC1D320}">
      <dgm:prSet/>
      <dgm:spPr/>
      <dgm:t>
        <a:bodyPr/>
        <a:lstStyle/>
        <a:p>
          <a:endParaRPr lang="ru-RU"/>
        </a:p>
      </dgm:t>
    </dgm:pt>
    <dgm:pt modelId="{DCEE4B56-B2C0-4CF2-B8B7-F1304792F8D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1" dirty="0" smtClean="0"/>
            <a:t>  Юридические лица</a:t>
          </a:r>
          <a:endParaRPr lang="en-US" sz="2000" b="1" dirty="0"/>
        </a:p>
      </dgm:t>
    </dgm:pt>
    <dgm:pt modelId="{8D170B73-78ED-4C22-9E4D-4A6023FFDDBA}" type="parTrans" cxnId="{34BE44B4-D17E-4BAF-81C1-EB02FC0992E3}">
      <dgm:prSet/>
      <dgm:spPr/>
      <dgm:t>
        <a:bodyPr/>
        <a:lstStyle/>
        <a:p>
          <a:endParaRPr lang="ru-RU"/>
        </a:p>
      </dgm:t>
    </dgm:pt>
    <dgm:pt modelId="{5EB97CD3-8E01-4555-BA75-D213432F755B}" type="sibTrans" cxnId="{34BE44B4-D17E-4BAF-81C1-EB02FC0992E3}">
      <dgm:prSet/>
      <dgm:spPr/>
      <dgm:t>
        <a:bodyPr/>
        <a:lstStyle/>
        <a:p>
          <a:endParaRPr lang="ru-RU"/>
        </a:p>
      </dgm:t>
    </dgm:pt>
    <dgm:pt modelId="{E028D755-E89F-433E-B8DB-029C495AAD1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800" b="1" dirty="0" smtClean="0"/>
            <a:t>Государственные и муниципальные органы в случае, если они владеет собственностью в  МКД</a:t>
          </a:r>
          <a:endParaRPr lang="ru-RU" sz="1800" b="1" dirty="0"/>
        </a:p>
      </dgm:t>
    </dgm:pt>
    <dgm:pt modelId="{EB9794DF-17F6-4A06-9394-E9A9417168E9}" type="parTrans" cxnId="{2115931B-FD15-41B8-B773-A4701DB7F462}">
      <dgm:prSet/>
      <dgm:spPr/>
      <dgm:t>
        <a:bodyPr/>
        <a:lstStyle/>
        <a:p>
          <a:endParaRPr lang="ru-RU"/>
        </a:p>
      </dgm:t>
    </dgm:pt>
    <dgm:pt modelId="{A2BED99F-6F7A-452D-BD19-9E5666CA204A}" type="sibTrans" cxnId="{2115931B-FD15-41B8-B773-A4701DB7F462}">
      <dgm:prSet/>
      <dgm:spPr/>
      <dgm:t>
        <a:bodyPr/>
        <a:lstStyle/>
        <a:p>
          <a:endParaRPr lang="ru-RU"/>
        </a:p>
      </dgm:t>
    </dgm:pt>
    <dgm:pt modelId="{BA5B6B47-B7A5-4390-9D7C-F981250125B8}" type="pres">
      <dgm:prSet presAssocID="{C5DF12D8-5783-44BF-AA39-2C55AF2AEDC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BFF3BB-0DEF-4FCD-BA44-C965BBAF745C}" type="pres">
      <dgm:prSet presAssocID="{95C7F02A-2322-4D4D-B590-1EB009B9090D}" presName="horFlow" presStyleCnt="0"/>
      <dgm:spPr/>
    </dgm:pt>
    <dgm:pt modelId="{20D1023E-A6D5-4B03-9A57-CA4EB511A638}" type="pres">
      <dgm:prSet presAssocID="{95C7F02A-2322-4D4D-B590-1EB009B9090D}" presName="bigChev" presStyleLbl="node1" presStyleIdx="0" presStyleCnt="3" custScaleX="324845" custLinFactNeighborX="-72150" custLinFactNeighborY="-47"/>
      <dgm:spPr/>
      <dgm:t>
        <a:bodyPr/>
        <a:lstStyle/>
        <a:p>
          <a:endParaRPr lang="ru-RU"/>
        </a:p>
      </dgm:t>
    </dgm:pt>
    <dgm:pt modelId="{AD041F5E-4B27-4B47-A204-EECD6B04DB2C}" type="pres">
      <dgm:prSet presAssocID="{95C7F02A-2322-4D4D-B590-1EB009B9090D}" presName="vSp" presStyleCnt="0"/>
      <dgm:spPr/>
    </dgm:pt>
    <dgm:pt modelId="{E5E6EE4F-7EF1-4AEB-ACED-6A5D0029044B}" type="pres">
      <dgm:prSet presAssocID="{DCEE4B56-B2C0-4CF2-B8B7-F1304792F8D5}" presName="horFlow" presStyleCnt="0"/>
      <dgm:spPr/>
    </dgm:pt>
    <dgm:pt modelId="{6C77F97C-A875-46CE-AC83-7DE453952BAB}" type="pres">
      <dgm:prSet presAssocID="{DCEE4B56-B2C0-4CF2-B8B7-F1304792F8D5}" presName="bigChev" presStyleLbl="node1" presStyleIdx="1" presStyleCnt="3" custScaleX="325938" custLinFactNeighborX="-72150" custLinFactNeighborY="-4682"/>
      <dgm:spPr/>
      <dgm:t>
        <a:bodyPr/>
        <a:lstStyle/>
        <a:p>
          <a:endParaRPr lang="ru-RU"/>
        </a:p>
      </dgm:t>
    </dgm:pt>
    <dgm:pt modelId="{CE24C19F-B6C1-4BA7-9DA0-56570403E9DA}" type="pres">
      <dgm:prSet presAssocID="{DCEE4B56-B2C0-4CF2-B8B7-F1304792F8D5}" presName="vSp" presStyleCnt="0"/>
      <dgm:spPr/>
    </dgm:pt>
    <dgm:pt modelId="{108ED730-3818-4824-B904-1E59339C30FC}" type="pres">
      <dgm:prSet presAssocID="{E028D755-E89F-433E-B8DB-029C495AAD16}" presName="horFlow" presStyleCnt="0"/>
      <dgm:spPr/>
    </dgm:pt>
    <dgm:pt modelId="{C0E5F03F-B37A-4EBB-9BB2-9AB2471354BC}" type="pres">
      <dgm:prSet presAssocID="{E028D755-E89F-433E-B8DB-029C495AAD16}" presName="bigChev" presStyleLbl="node1" presStyleIdx="2" presStyleCnt="3" custScaleX="325938" custLinFactNeighborX="-72150" custLinFactNeighborY="1619"/>
      <dgm:spPr/>
      <dgm:t>
        <a:bodyPr/>
        <a:lstStyle/>
        <a:p>
          <a:endParaRPr lang="ru-RU"/>
        </a:p>
      </dgm:t>
    </dgm:pt>
  </dgm:ptLst>
  <dgm:cxnLst>
    <dgm:cxn modelId="{34BE44B4-D17E-4BAF-81C1-EB02FC0992E3}" srcId="{C5DF12D8-5783-44BF-AA39-2C55AF2AEDC3}" destId="{DCEE4B56-B2C0-4CF2-B8B7-F1304792F8D5}" srcOrd="1" destOrd="0" parTransId="{8D170B73-78ED-4C22-9E4D-4A6023FFDDBA}" sibTransId="{5EB97CD3-8E01-4555-BA75-D213432F755B}"/>
    <dgm:cxn modelId="{2115931B-FD15-41B8-B773-A4701DB7F462}" srcId="{C5DF12D8-5783-44BF-AA39-2C55AF2AEDC3}" destId="{E028D755-E89F-433E-B8DB-029C495AAD16}" srcOrd="2" destOrd="0" parTransId="{EB9794DF-17F6-4A06-9394-E9A9417168E9}" sibTransId="{A2BED99F-6F7A-452D-BD19-9E5666CA204A}"/>
    <dgm:cxn modelId="{CEE1A1F2-7490-4766-AD32-B1B600DAA46F}" type="presOf" srcId="{95C7F02A-2322-4D4D-B590-1EB009B9090D}" destId="{20D1023E-A6D5-4B03-9A57-CA4EB511A638}" srcOrd="0" destOrd="0" presId="urn:microsoft.com/office/officeart/2005/8/layout/lProcess3"/>
    <dgm:cxn modelId="{95B70F43-7C00-4C48-A378-B4C1846561DC}" type="presOf" srcId="{E028D755-E89F-433E-B8DB-029C495AAD16}" destId="{C0E5F03F-B37A-4EBB-9BB2-9AB2471354BC}" srcOrd="0" destOrd="0" presId="urn:microsoft.com/office/officeart/2005/8/layout/lProcess3"/>
    <dgm:cxn modelId="{33FEDBFC-8E76-4BF2-A037-ECA730D3B189}" type="presOf" srcId="{DCEE4B56-B2C0-4CF2-B8B7-F1304792F8D5}" destId="{6C77F97C-A875-46CE-AC83-7DE453952BAB}" srcOrd="0" destOrd="0" presId="urn:microsoft.com/office/officeart/2005/8/layout/lProcess3"/>
    <dgm:cxn modelId="{268D9C86-1644-44FD-983E-6B3EBFC1D320}" srcId="{C5DF12D8-5783-44BF-AA39-2C55AF2AEDC3}" destId="{95C7F02A-2322-4D4D-B590-1EB009B9090D}" srcOrd="0" destOrd="0" parTransId="{CF3DB17F-6B53-4C2A-93C8-02625C079B26}" sibTransId="{05EF8E41-2B25-46C4-A4E4-60E017F69448}"/>
    <dgm:cxn modelId="{9B95194F-8BA1-4F0D-B828-12ADA1F01AA0}" type="presOf" srcId="{C5DF12D8-5783-44BF-AA39-2C55AF2AEDC3}" destId="{BA5B6B47-B7A5-4390-9D7C-F981250125B8}" srcOrd="0" destOrd="0" presId="urn:microsoft.com/office/officeart/2005/8/layout/lProcess3"/>
    <dgm:cxn modelId="{1FCB9B83-C572-48CB-A76B-5E52D457004E}" type="presParOf" srcId="{BA5B6B47-B7A5-4390-9D7C-F981250125B8}" destId="{DDBFF3BB-0DEF-4FCD-BA44-C965BBAF745C}" srcOrd="0" destOrd="0" presId="urn:microsoft.com/office/officeart/2005/8/layout/lProcess3"/>
    <dgm:cxn modelId="{EC38D9F1-A2FD-43F2-BF46-3CBE9A2CB040}" type="presParOf" srcId="{DDBFF3BB-0DEF-4FCD-BA44-C965BBAF745C}" destId="{20D1023E-A6D5-4B03-9A57-CA4EB511A638}" srcOrd="0" destOrd="0" presId="urn:microsoft.com/office/officeart/2005/8/layout/lProcess3"/>
    <dgm:cxn modelId="{02E5E015-3A18-441F-8C10-72C0775AF13F}" type="presParOf" srcId="{BA5B6B47-B7A5-4390-9D7C-F981250125B8}" destId="{AD041F5E-4B27-4B47-A204-EECD6B04DB2C}" srcOrd="1" destOrd="0" presId="urn:microsoft.com/office/officeart/2005/8/layout/lProcess3"/>
    <dgm:cxn modelId="{AC2439A8-47DB-47BE-8953-80A0E791F44F}" type="presParOf" srcId="{BA5B6B47-B7A5-4390-9D7C-F981250125B8}" destId="{E5E6EE4F-7EF1-4AEB-ACED-6A5D0029044B}" srcOrd="2" destOrd="0" presId="urn:microsoft.com/office/officeart/2005/8/layout/lProcess3"/>
    <dgm:cxn modelId="{65805153-2EB9-43DF-B25D-B392FED0CEFB}" type="presParOf" srcId="{E5E6EE4F-7EF1-4AEB-ACED-6A5D0029044B}" destId="{6C77F97C-A875-46CE-AC83-7DE453952BAB}" srcOrd="0" destOrd="0" presId="urn:microsoft.com/office/officeart/2005/8/layout/lProcess3"/>
    <dgm:cxn modelId="{021C2EA4-217A-4825-B120-EBA30104FE5D}" type="presParOf" srcId="{BA5B6B47-B7A5-4390-9D7C-F981250125B8}" destId="{CE24C19F-B6C1-4BA7-9DA0-56570403E9DA}" srcOrd="3" destOrd="0" presId="urn:microsoft.com/office/officeart/2005/8/layout/lProcess3"/>
    <dgm:cxn modelId="{96EBFE22-39F0-4889-B1DA-8A06BA024027}" type="presParOf" srcId="{BA5B6B47-B7A5-4390-9D7C-F981250125B8}" destId="{108ED730-3818-4824-B904-1E59339C30FC}" srcOrd="4" destOrd="0" presId="urn:microsoft.com/office/officeart/2005/8/layout/lProcess3"/>
    <dgm:cxn modelId="{750AC7CF-27C3-4107-AABE-14A7BB67DB7C}" type="presParOf" srcId="{108ED730-3818-4824-B904-1E59339C30FC}" destId="{C0E5F03F-B37A-4EBB-9BB2-9AB2471354BC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18E81-F1B0-4ADD-9579-71932BE9369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344E5-E98D-42A8-B617-388BDC3C1E38}">
      <dgm:prSet/>
      <dgm:spPr/>
      <dgm:t>
        <a:bodyPr/>
        <a:lstStyle/>
        <a:p>
          <a:pPr rtl="0"/>
          <a:endParaRPr lang="ru-RU" dirty="0"/>
        </a:p>
      </dgm:t>
    </dgm:pt>
    <dgm:pt modelId="{AFA66E30-0687-466E-BB87-38E7FC985709}" type="parTrans" cxnId="{09E54379-2227-432D-9635-9B6DF9717420}">
      <dgm:prSet/>
      <dgm:spPr/>
      <dgm:t>
        <a:bodyPr/>
        <a:lstStyle/>
        <a:p>
          <a:endParaRPr lang="ru-RU"/>
        </a:p>
      </dgm:t>
    </dgm:pt>
    <dgm:pt modelId="{FB9EB4E7-44F7-4891-AA2D-5E131AE5DA3C}" type="sibTrans" cxnId="{09E54379-2227-432D-9635-9B6DF9717420}">
      <dgm:prSet/>
      <dgm:spPr/>
      <dgm:t>
        <a:bodyPr/>
        <a:lstStyle/>
        <a:p>
          <a:endParaRPr lang="ru-RU"/>
        </a:p>
      </dgm:t>
    </dgm:pt>
    <dgm:pt modelId="{3F0024F8-2DF5-41C8-9E9D-F74295961769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Собственники помещений в МКД, </a:t>
          </a:r>
          <a:r>
            <a:rPr lang="ru-RU" sz="2000" dirty="0" smtClean="0">
              <a:solidFill>
                <a:schemeClr val="tx1"/>
              </a:solidFill>
            </a:rPr>
            <a:t>по которым принято </a:t>
          </a:r>
          <a:r>
            <a:rPr lang="ru-RU" sz="2000" b="1" dirty="0" smtClean="0">
              <a:solidFill>
                <a:schemeClr val="tx1"/>
              </a:solidFill>
            </a:rPr>
            <a:t>решение об изъятии</a:t>
          </a:r>
          <a:r>
            <a:rPr lang="ru-RU" sz="2000" dirty="0" smtClean="0">
              <a:solidFill>
                <a:schemeClr val="tx1"/>
              </a:solidFill>
            </a:rPr>
            <a:t> МКД и каждого помещения или земельного участка для государственных и муниципальных служб</a:t>
          </a:r>
          <a:endParaRPr lang="ru-RU" sz="2000" dirty="0">
            <a:solidFill>
              <a:schemeClr val="tx1"/>
            </a:solidFill>
          </a:endParaRPr>
        </a:p>
      </dgm:t>
    </dgm:pt>
    <dgm:pt modelId="{679F18D1-1C8B-4C09-A0F6-10993900E4DF}" type="parTrans" cxnId="{4EE7C034-AE1A-40F0-AE5B-7F8DB8C6C568}">
      <dgm:prSet/>
      <dgm:spPr/>
      <dgm:t>
        <a:bodyPr/>
        <a:lstStyle/>
        <a:p>
          <a:endParaRPr lang="ru-RU"/>
        </a:p>
      </dgm:t>
    </dgm:pt>
    <dgm:pt modelId="{C5B76577-1D52-4569-BBDB-42FA9465FBEB}" type="sibTrans" cxnId="{4EE7C034-AE1A-40F0-AE5B-7F8DB8C6C568}">
      <dgm:prSet/>
      <dgm:spPr/>
      <dgm:t>
        <a:bodyPr/>
        <a:lstStyle/>
        <a:p>
          <a:endParaRPr lang="ru-RU"/>
        </a:p>
      </dgm:t>
    </dgm:pt>
    <dgm:pt modelId="{A76DC98E-67E2-4B79-B68F-6B41AF7A778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i="0" dirty="0" smtClean="0"/>
            <a:t>Наниматели жилого помещения </a:t>
          </a:r>
          <a:r>
            <a:rPr lang="ru-RU" sz="2000" b="0" i="0" dirty="0" smtClean="0"/>
            <a:t>по договору социального найма или договору найма жилого помещения государственного или муниципального жилищного фонда</a:t>
          </a:r>
          <a:endParaRPr lang="ru-RU" sz="2000" dirty="0"/>
        </a:p>
      </dgm:t>
    </dgm:pt>
    <dgm:pt modelId="{F1159195-674C-4FC4-AE0A-9886753E7081}" type="parTrans" cxnId="{DD1FA3A6-9127-4B08-8B5F-D74B81654186}">
      <dgm:prSet/>
      <dgm:spPr/>
      <dgm:t>
        <a:bodyPr/>
        <a:lstStyle/>
        <a:p>
          <a:endParaRPr lang="ru-RU"/>
        </a:p>
      </dgm:t>
    </dgm:pt>
    <dgm:pt modelId="{5D9483DF-E847-4CAF-B8B9-BB6DC80D4804}" type="sibTrans" cxnId="{DD1FA3A6-9127-4B08-8B5F-D74B81654186}">
      <dgm:prSet/>
      <dgm:spPr/>
      <dgm:t>
        <a:bodyPr/>
        <a:lstStyle/>
        <a:p>
          <a:endParaRPr lang="ru-RU"/>
        </a:p>
      </dgm:t>
    </dgm:pt>
    <dgm:pt modelId="{0C2ED5EE-53A7-4B5B-B6DD-05A498EE82BE}">
      <dgm:prSet/>
      <dgm:spPr/>
      <dgm:t>
        <a:bodyPr/>
        <a:lstStyle/>
        <a:p>
          <a:pPr rtl="0"/>
          <a:endParaRPr lang="ru-RU" dirty="0"/>
        </a:p>
      </dgm:t>
    </dgm:pt>
    <dgm:pt modelId="{60C6477C-13FA-4183-99CA-79EAB8DB70F4}" type="sibTrans" cxnId="{4D4A51AC-6B82-441E-8748-8C57A1C2DCBA}">
      <dgm:prSet/>
      <dgm:spPr/>
      <dgm:t>
        <a:bodyPr/>
        <a:lstStyle/>
        <a:p>
          <a:endParaRPr lang="ru-RU"/>
        </a:p>
      </dgm:t>
    </dgm:pt>
    <dgm:pt modelId="{8E7AB6DC-407C-49B3-AE54-A78EE8CA5941}" type="parTrans" cxnId="{4D4A51AC-6B82-441E-8748-8C57A1C2DCBA}">
      <dgm:prSet/>
      <dgm:spPr/>
      <dgm:t>
        <a:bodyPr/>
        <a:lstStyle/>
        <a:p>
          <a:endParaRPr lang="ru-RU"/>
        </a:p>
      </dgm:t>
    </dgm:pt>
    <dgm:pt modelId="{E8E0EE8A-0A0D-43FA-8A69-E1147992F515}">
      <dgm:prSet custT="1"/>
      <dgm:spPr/>
      <dgm:t>
        <a:bodyPr/>
        <a:lstStyle/>
        <a:p>
          <a:r>
            <a:rPr lang="ru-RU" sz="2000" b="0" i="0" dirty="0" smtClean="0"/>
            <a:t>Собственники помещений в МКД, признанном </a:t>
          </a:r>
          <a:r>
            <a:rPr lang="ru-RU" sz="2000" b="1" i="0" dirty="0" smtClean="0"/>
            <a:t>аварийным и подлежащим сносу</a:t>
          </a:r>
          <a:endParaRPr lang="ru-RU" sz="1200" b="1" dirty="0"/>
        </a:p>
      </dgm:t>
    </dgm:pt>
    <dgm:pt modelId="{6F0B036B-F4AD-4789-940D-7ADBBEB0F420}" type="sibTrans" cxnId="{2DE10A9F-D29E-4FB1-90CC-CC08A16FF476}">
      <dgm:prSet/>
      <dgm:spPr/>
      <dgm:t>
        <a:bodyPr/>
        <a:lstStyle/>
        <a:p>
          <a:endParaRPr lang="ru-RU"/>
        </a:p>
      </dgm:t>
    </dgm:pt>
    <dgm:pt modelId="{B42EE501-2110-47E5-B224-0EE6B4A2C1D1}" type="parTrans" cxnId="{2DE10A9F-D29E-4FB1-90CC-CC08A16FF476}">
      <dgm:prSet/>
      <dgm:spPr/>
      <dgm:t>
        <a:bodyPr/>
        <a:lstStyle/>
        <a:p>
          <a:endParaRPr lang="ru-RU"/>
        </a:p>
      </dgm:t>
    </dgm:pt>
    <dgm:pt modelId="{9F036E24-E4AF-4C54-AC94-BBFDB8FE32F1}">
      <dgm:prSet/>
      <dgm:spPr/>
      <dgm:t>
        <a:bodyPr/>
        <a:lstStyle/>
        <a:p>
          <a:pPr rtl="0"/>
          <a:endParaRPr lang="ru-RU" dirty="0"/>
        </a:p>
      </dgm:t>
    </dgm:pt>
    <dgm:pt modelId="{0F99EBC0-60DB-4254-9988-2777C25E8E95}" type="sibTrans" cxnId="{52E855EB-4A63-4767-983A-5C17281F9430}">
      <dgm:prSet/>
      <dgm:spPr/>
      <dgm:t>
        <a:bodyPr/>
        <a:lstStyle/>
        <a:p>
          <a:endParaRPr lang="ru-RU"/>
        </a:p>
      </dgm:t>
    </dgm:pt>
    <dgm:pt modelId="{27E15FA2-0E6F-4CD2-B559-178983920B06}" type="parTrans" cxnId="{52E855EB-4A63-4767-983A-5C17281F9430}">
      <dgm:prSet/>
      <dgm:spPr/>
      <dgm:t>
        <a:bodyPr/>
        <a:lstStyle/>
        <a:p>
          <a:endParaRPr lang="ru-RU"/>
        </a:p>
      </dgm:t>
    </dgm:pt>
    <dgm:pt modelId="{060B7ED7-A280-4E36-994D-3F20944AB86D}" type="pres">
      <dgm:prSet presAssocID="{A0B18E81-F1B0-4ADD-9579-71932BE936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E048A-3872-4A91-872B-08C852783C61}" type="pres">
      <dgm:prSet presAssocID="{58A344E5-E98D-42A8-B617-388BDC3C1E38}" presName="composite" presStyleCnt="0"/>
      <dgm:spPr/>
    </dgm:pt>
    <dgm:pt modelId="{69C10E3F-DB3A-4CC0-A9AF-6F82EAB1ABC2}" type="pres">
      <dgm:prSet presAssocID="{58A344E5-E98D-42A8-B617-388BDC3C1E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ABDD2-A863-4F17-9832-7AA349F35447}" type="pres">
      <dgm:prSet presAssocID="{58A344E5-E98D-42A8-B617-388BDC3C1E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7FF6-1360-4751-96F7-5F2CB9D139FA}" type="pres">
      <dgm:prSet presAssocID="{FB9EB4E7-44F7-4891-AA2D-5E131AE5DA3C}" presName="sp" presStyleCnt="0"/>
      <dgm:spPr/>
    </dgm:pt>
    <dgm:pt modelId="{89494FAD-88B7-4880-811F-7DBC3C3BF217}" type="pres">
      <dgm:prSet presAssocID="{9F036E24-E4AF-4C54-AC94-BBFDB8FE32F1}" presName="composite" presStyleCnt="0"/>
      <dgm:spPr/>
    </dgm:pt>
    <dgm:pt modelId="{0363E027-36A5-43A1-97B1-9742D944FCD5}" type="pres">
      <dgm:prSet presAssocID="{9F036E24-E4AF-4C54-AC94-BBFDB8FE32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61E09-1C80-4EC3-9273-9B4477C2F4C8}" type="pres">
      <dgm:prSet presAssocID="{9F036E24-E4AF-4C54-AC94-BBFDB8FE32F1}" presName="descendantText" presStyleLbl="alignAcc1" presStyleIdx="1" presStyleCnt="3" custScaleY="14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67B69-AAC6-4211-BB52-30D732F6C8C8}" type="pres">
      <dgm:prSet presAssocID="{0F99EBC0-60DB-4254-9988-2777C25E8E95}" presName="sp" presStyleCnt="0"/>
      <dgm:spPr/>
    </dgm:pt>
    <dgm:pt modelId="{B219E59A-57F7-420C-8E80-10E5BC97B538}" type="pres">
      <dgm:prSet presAssocID="{0C2ED5EE-53A7-4B5B-B6DD-05A498EE82BE}" presName="composite" presStyleCnt="0"/>
      <dgm:spPr/>
    </dgm:pt>
    <dgm:pt modelId="{38216F41-4D92-4F1B-A575-00FB4382DB01}" type="pres">
      <dgm:prSet presAssocID="{0C2ED5EE-53A7-4B5B-B6DD-05A498EE82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BD8C3-F694-4390-A753-F67E024992D4}" type="pres">
      <dgm:prSet presAssocID="{0C2ED5EE-53A7-4B5B-B6DD-05A498EE82BE}" presName="descendantText" presStyleLbl="alignAcc1" presStyleIdx="2" presStyleCnt="3" custScaleY="197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FA3A6-9127-4B08-8B5F-D74B81654186}" srcId="{0C2ED5EE-53A7-4B5B-B6DD-05A498EE82BE}" destId="{A76DC98E-67E2-4B79-B68F-6B41AF7A778B}" srcOrd="0" destOrd="0" parTransId="{F1159195-674C-4FC4-AE0A-9886753E7081}" sibTransId="{5D9483DF-E847-4CAF-B8B9-BB6DC80D4804}"/>
    <dgm:cxn modelId="{2DE10A9F-D29E-4FB1-90CC-CC08A16FF476}" srcId="{58A344E5-E98D-42A8-B617-388BDC3C1E38}" destId="{E8E0EE8A-0A0D-43FA-8A69-E1147992F515}" srcOrd="0" destOrd="0" parTransId="{B42EE501-2110-47E5-B224-0EE6B4A2C1D1}" sibTransId="{6F0B036B-F4AD-4789-940D-7ADBBEB0F420}"/>
    <dgm:cxn modelId="{258A8632-17C1-4E8A-8B3A-49080DC27A70}" type="presOf" srcId="{0C2ED5EE-53A7-4B5B-B6DD-05A498EE82BE}" destId="{38216F41-4D92-4F1B-A575-00FB4382DB01}" srcOrd="0" destOrd="0" presId="urn:microsoft.com/office/officeart/2005/8/layout/chevron2"/>
    <dgm:cxn modelId="{09E54379-2227-432D-9635-9B6DF9717420}" srcId="{A0B18E81-F1B0-4ADD-9579-71932BE93694}" destId="{58A344E5-E98D-42A8-B617-388BDC3C1E38}" srcOrd="0" destOrd="0" parTransId="{AFA66E30-0687-466E-BB87-38E7FC985709}" sibTransId="{FB9EB4E7-44F7-4891-AA2D-5E131AE5DA3C}"/>
    <dgm:cxn modelId="{4EE7C034-AE1A-40F0-AE5B-7F8DB8C6C568}" srcId="{9F036E24-E4AF-4C54-AC94-BBFDB8FE32F1}" destId="{3F0024F8-2DF5-41C8-9E9D-F74295961769}" srcOrd="0" destOrd="0" parTransId="{679F18D1-1C8B-4C09-A0F6-10993900E4DF}" sibTransId="{C5B76577-1D52-4569-BBDB-42FA9465FBEB}"/>
    <dgm:cxn modelId="{52E855EB-4A63-4767-983A-5C17281F9430}" srcId="{A0B18E81-F1B0-4ADD-9579-71932BE93694}" destId="{9F036E24-E4AF-4C54-AC94-BBFDB8FE32F1}" srcOrd="1" destOrd="0" parTransId="{27E15FA2-0E6F-4CD2-B559-178983920B06}" sibTransId="{0F99EBC0-60DB-4254-9988-2777C25E8E95}"/>
    <dgm:cxn modelId="{4D4A51AC-6B82-441E-8748-8C57A1C2DCBA}" srcId="{A0B18E81-F1B0-4ADD-9579-71932BE93694}" destId="{0C2ED5EE-53A7-4B5B-B6DD-05A498EE82BE}" srcOrd="2" destOrd="0" parTransId="{8E7AB6DC-407C-49B3-AE54-A78EE8CA5941}" sibTransId="{60C6477C-13FA-4183-99CA-79EAB8DB70F4}"/>
    <dgm:cxn modelId="{66F3C24F-EC68-4457-A9D2-2D33A275A519}" type="presOf" srcId="{A76DC98E-67E2-4B79-B68F-6B41AF7A778B}" destId="{FFEBD8C3-F694-4390-A753-F67E024992D4}" srcOrd="0" destOrd="0" presId="urn:microsoft.com/office/officeart/2005/8/layout/chevron2"/>
    <dgm:cxn modelId="{B228039A-9A16-4FAB-ABBF-F1E3B6491C8F}" type="presOf" srcId="{9F036E24-E4AF-4C54-AC94-BBFDB8FE32F1}" destId="{0363E027-36A5-43A1-97B1-9742D944FCD5}" srcOrd="0" destOrd="0" presId="urn:microsoft.com/office/officeart/2005/8/layout/chevron2"/>
    <dgm:cxn modelId="{D58CF994-80CD-49FB-9B93-7EE5834C0764}" type="presOf" srcId="{A0B18E81-F1B0-4ADD-9579-71932BE93694}" destId="{060B7ED7-A280-4E36-994D-3F20944AB86D}" srcOrd="0" destOrd="0" presId="urn:microsoft.com/office/officeart/2005/8/layout/chevron2"/>
    <dgm:cxn modelId="{390D2659-D4B0-427D-AAB6-91304E19C059}" type="presOf" srcId="{3F0024F8-2DF5-41C8-9E9D-F74295961769}" destId="{C7261E09-1C80-4EC3-9273-9B4477C2F4C8}" srcOrd="0" destOrd="0" presId="urn:microsoft.com/office/officeart/2005/8/layout/chevron2"/>
    <dgm:cxn modelId="{212E5E2C-732C-40C1-B4AE-F37F45018946}" type="presOf" srcId="{58A344E5-E98D-42A8-B617-388BDC3C1E38}" destId="{69C10E3F-DB3A-4CC0-A9AF-6F82EAB1ABC2}" srcOrd="0" destOrd="0" presId="urn:microsoft.com/office/officeart/2005/8/layout/chevron2"/>
    <dgm:cxn modelId="{61E54777-549A-46E6-BE85-1EB89957B725}" type="presOf" srcId="{E8E0EE8A-0A0D-43FA-8A69-E1147992F515}" destId="{392ABDD2-A863-4F17-9832-7AA349F35447}" srcOrd="0" destOrd="0" presId="urn:microsoft.com/office/officeart/2005/8/layout/chevron2"/>
    <dgm:cxn modelId="{494515D0-9304-4080-B9FE-DCBABCEFD59D}" type="presParOf" srcId="{060B7ED7-A280-4E36-994D-3F20944AB86D}" destId="{A7CE048A-3872-4A91-872B-08C852783C61}" srcOrd="0" destOrd="0" presId="urn:microsoft.com/office/officeart/2005/8/layout/chevron2"/>
    <dgm:cxn modelId="{244AA0CC-0895-4756-8F61-A41CB663B820}" type="presParOf" srcId="{A7CE048A-3872-4A91-872B-08C852783C61}" destId="{69C10E3F-DB3A-4CC0-A9AF-6F82EAB1ABC2}" srcOrd="0" destOrd="0" presId="urn:microsoft.com/office/officeart/2005/8/layout/chevron2"/>
    <dgm:cxn modelId="{D1C25FC4-A283-42D0-9CED-D653242A17F5}" type="presParOf" srcId="{A7CE048A-3872-4A91-872B-08C852783C61}" destId="{392ABDD2-A863-4F17-9832-7AA349F35447}" srcOrd="1" destOrd="0" presId="urn:microsoft.com/office/officeart/2005/8/layout/chevron2"/>
    <dgm:cxn modelId="{A5A511F2-399E-48A4-86C4-E83C64AE4B09}" type="presParOf" srcId="{060B7ED7-A280-4E36-994D-3F20944AB86D}" destId="{C5527FF6-1360-4751-96F7-5F2CB9D139FA}" srcOrd="1" destOrd="0" presId="urn:microsoft.com/office/officeart/2005/8/layout/chevron2"/>
    <dgm:cxn modelId="{232369F6-D956-4841-988C-7C8A80793B03}" type="presParOf" srcId="{060B7ED7-A280-4E36-994D-3F20944AB86D}" destId="{89494FAD-88B7-4880-811F-7DBC3C3BF217}" srcOrd="2" destOrd="0" presId="urn:microsoft.com/office/officeart/2005/8/layout/chevron2"/>
    <dgm:cxn modelId="{2F28EFA3-915A-4795-89C2-991EA5C7D815}" type="presParOf" srcId="{89494FAD-88B7-4880-811F-7DBC3C3BF217}" destId="{0363E027-36A5-43A1-97B1-9742D944FCD5}" srcOrd="0" destOrd="0" presId="urn:microsoft.com/office/officeart/2005/8/layout/chevron2"/>
    <dgm:cxn modelId="{8B3D28D7-B74C-423C-9F3A-FD9DC0EB8D37}" type="presParOf" srcId="{89494FAD-88B7-4880-811F-7DBC3C3BF217}" destId="{C7261E09-1C80-4EC3-9273-9B4477C2F4C8}" srcOrd="1" destOrd="0" presId="urn:microsoft.com/office/officeart/2005/8/layout/chevron2"/>
    <dgm:cxn modelId="{97F9809D-5781-4F40-9417-475A8A455158}" type="presParOf" srcId="{060B7ED7-A280-4E36-994D-3F20944AB86D}" destId="{4C267B69-AAC6-4211-BB52-30D732F6C8C8}" srcOrd="3" destOrd="0" presId="urn:microsoft.com/office/officeart/2005/8/layout/chevron2"/>
    <dgm:cxn modelId="{3AD8D9F1-F211-4633-BE0A-10C7A40C5448}" type="presParOf" srcId="{060B7ED7-A280-4E36-994D-3F20944AB86D}" destId="{B219E59A-57F7-420C-8E80-10E5BC97B538}" srcOrd="4" destOrd="0" presId="urn:microsoft.com/office/officeart/2005/8/layout/chevron2"/>
    <dgm:cxn modelId="{BAE338FA-62E8-44EF-87DE-04483551C679}" type="presParOf" srcId="{B219E59A-57F7-420C-8E80-10E5BC97B538}" destId="{38216F41-4D92-4F1B-A575-00FB4382DB01}" srcOrd="0" destOrd="0" presId="urn:microsoft.com/office/officeart/2005/8/layout/chevron2"/>
    <dgm:cxn modelId="{1F7F0A6A-713A-4718-A2BC-36ED50BA4AB9}" type="presParOf" srcId="{B219E59A-57F7-420C-8E80-10E5BC97B538}" destId="{FFEBD8C3-F694-4390-A753-F67E024992D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BDEAC-7FB4-41FB-98A5-3540A6D18233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A8B5B-AA3C-4E38-B227-272B66A81C9D}" type="pres">
      <dgm:prSet presAssocID="{DBFBDEAC-7FB4-41FB-98A5-3540A6D182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9BF1519-D101-4F24-9512-4A433A4B6DA9}" type="presOf" srcId="{DBFBDEAC-7FB4-41FB-98A5-3540A6D18233}" destId="{97DA8B5B-AA3C-4E38-B227-272B66A81C9D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FBDEAC-7FB4-41FB-98A5-3540A6D18233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A8B5B-AA3C-4E38-B227-272B66A81C9D}" type="pres">
      <dgm:prSet presAssocID="{DBFBDEAC-7FB4-41FB-98A5-3540A6D182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2C2A8-B8E1-4EEB-96C9-7E1C830EA228}" type="presOf" srcId="{DBFBDEAC-7FB4-41FB-98A5-3540A6D18233}" destId="{97DA8B5B-AA3C-4E38-B227-272B66A81C9D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ECE029-6D13-4A7C-9E12-5903BEBCD8C2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1DAB9F-DB5F-4252-B322-2030EA65E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322F11-8B68-4BAE-B0BB-080CADCEAF80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384F6C-1397-41E3-B448-5CE4E4D9F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840B-0FFA-44A5-AD12-3E3E3D31E16E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D1D0-95AE-4FF7-8EB8-0662C6F33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4F19-2F98-4BF1-B281-86C2823AD1DE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C93B-4DAB-401F-8FC9-13B05E80A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53DA-938C-4DEE-9586-462AD4CCB1F5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34E8-0A32-434E-825F-391522E39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8B40-04F3-45A7-B278-0CB25FBB8C80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F116-1283-4669-94B5-FB0DB26A7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7144" y="305253"/>
            <a:ext cx="8008345" cy="57140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6160-40BB-4758-93F4-E6BC2256D9EF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F853-CBF0-4169-8ED0-02181D789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D073-78E4-462E-A810-6242723CE2EA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1273-11E4-445A-98F3-CCAF32DC6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F019-A452-410F-BB80-AC2C00466CDB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7E8E-EFDD-4E76-93DB-71EC87E3E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731C-DDB0-4874-BF23-7F1A74511EC0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7B74-B50F-440C-93F2-2DDEE40BC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190F-285D-4976-8213-E46CAA57F58D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1463-FB44-489A-AA1E-8DA135CF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7EC8-CB3E-464C-88A4-3E3A1C77E206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A4ED-B98B-49F7-8F7F-188B92F0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8D43-1D03-4163-B32F-7F0156DDCD31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8569-8613-450B-8343-1429D85B6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DF3E-D9C8-4CFD-8572-3F39574FA4EE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581A-1B49-48DD-9EA2-DD151A83B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9671-DED3-43EE-B3C8-7458D1B86A3E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06E0-122F-45D2-9DA4-196159048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1346B-2475-47E1-A399-0BB981772DC2}" type="datetime1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6AEC4-945C-4CFF-980E-82F79A18A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1.jpeg"/><Relationship Id="rId4" Type="http://schemas.openxmlformats.org/officeDocument/2006/relationships/oleObject" Target="../embeddings/_____Microsoft_Office_Excel_97-20031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credit/listfz.a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/>
          </p:cNvSpPr>
          <p:nvPr/>
        </p:nvSpPr>
        <p:spPr bwMode="auto">
          <a:xfrm>
            <a:off x="412750" y="620713"/>
            <a:ext cx="84963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600" b="1" dirty="0">
                <a:solidFill>
                  <a:srgbClr val="002060"/>
                </a:solidFill>
              </a:rPr>
              <a:t>Реализация Региональной программы капитальных ремонтов общего имущества многоквартирных домов, расположенных на территории Челябинской области</a:t>
            </a:r>
          </a:p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4400" dirty="0">
                <a:solidFill>
                  <a:srgbClr val="000000"/>
                </a:solidFill>
                <a:latin typeface="Trebuchet MS" pitchFamily="34" charset="0"/>
              </a:rPr>
              <a:t>				</a:t>
            </a:r>
            <a:r>
              <a:rPr lang="ru-RU" sz="2000" b="1" i="1" dirty="0"/>
              <a:t>Плюскова Наталья Николаевна</a:t>
            </a:r>
            <a:r>
              <a:rPr lang="ru-RU" sz="2000" i="1" dirty="0"/>
              <a:t>– </a:t>
            </a:r>
          </a:p>
          <a:p>
            <a:pPr algn="r"/>
            <a:r>
              <a:rPr lang="ru-RU" i="1" dirty="0"/>
              <a:t>				генеральный директор специализированной некоммерческой организации - фонда</a:t>
            </a:r>
          </a:p>
          <a:p>
            <a:pPr algn="r"/>
            <a:r>
              <a:rPr lang="ru-RU" i="1" dirty="0"/>
              <a:t>«Региональный оператор капитального </a:t>
            </a:r>
          </a:p>
          <a:p>
            <a:pPr algn="r"/>
            <a:r>
              <a:rPr lang="ru-RU" i="1" dirty="0"/>
              <a:t>ремонта общего имущества </a:t>
            </a:r>
          </a:p>
          <a:p>
            <a:pPr algn="r"/>
            <a:r>
              <a:rPr lang="ru-RU" i="1" dirty="0"/>
              <a:t> в многоквартирных домах </a:t>
            </a:r>
          </a:p>
          <a:p>
            <a:pPr algn="r"/>
            <a:r>
              <a:rPr lang="ru-RU" i="1" dirty="0"/>
              <a:t>Челябинской области»</a:t>
            </a:r>
          </a:p>
          <a:p>
            <a:pPr algn="just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i="1" dirty="0"/>
              <a:t>				</a:t>
            </a:r>
            <a:endParaRPr lang="ru-RU" sz="1900" dirty="0">
              <a:latin typeface="Arial Unicode MS" pitchFamily="34" charset="-128"/>
            </a:endParaRPr>
          </a:p>
          <a:p>
            <a:pPr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pic>
        <p:nvPicPr>
          <p:cNvPr id="3079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81525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2"/>
          <p:cNvSpPr>
            <a:spLocks/>
          </p:cNvSpPr>
          <p:nvPr/>
        </p:nvSpPr>
        <p:spPr bwMode="auto">
          <a:xfrm>
            <a:off x="323850" y="1916113"/>
            <a:ext cx="84963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b="1">
                <a:solidFill>
                  <a:srgbClr val="000066"/>
                </a:solidFill>
              </a:rPr>
              <a:t>     </a:t>
            </a:r>
            <a:r>
              <a:rPr lang="ru-RU" b="1">
                <a:solidFill>
                  <a:srgbClr val="0000CC"/>
                </a:solidFill>
              </a:rPr>
              <a:t>Определил участие управляющих компаний в организации проведения капитального ремонта:</a:t>
            </a:r>
          </a:p>
          <a:p>
            <a:pPr marL="342900" indent="-342900" algn="just">
              <a:buFontTx/>
              <a:buChar char="•"/>
            </a:pPr>
            <a:r>
              <a:rPr lang="ru-RU" sz="1700" b="1">
                <a:solidFill>
                  <a:srgbClr val="000066"/>
                </a:solidFill>
              </a:rPr>
              <a:t>Осуществление мониторинга технического состояния многоквартирных домов; </a:t>
            </a:r>
          </a:p>
          <a:p>
            <a:pPr marL="342900" indent="-342900" algn="just">
              <a:buFontTx/>
              <a:buChar char="•"/>
            </a:pPr>
            <a:r>
              <a:rPr lang="ru-RU" sz="1700" b="1">
                <a:solidFill>
                  <a:srgbClr val="000066"/>
                </a:solidFill>
              </a:rPr>
              <a:t>Предоставление сведений о техническом состоянии многоквартирных домов; </a:t>
            </a:r>
          </a:p>
          <a:p>
            <a:pPr marL="342900" indent="-342900" algn="just">
              <a:buFontTx/>
              <a:buChar char="•"/>
            </a:pPr>
            <a:r>
              <a:rPr lang="ru-RU" sz="1700" b="1">
                <a:solidFill>
                  <a:srgbClr val="000066"/>
                </a:solidFill>
              </a:rPr>
              <a:t>Внесение в электронную информационно-аналитическую базу данных сведений, полученные в ходе проведения мониторинга технического состояния многоквартирных домов;</a:t>
            </a:r>
          </a:p>
          <a:p>
            <a:pPr marL="342900" indent="-342900" algn="just">
              <a:buFontTx/>
              <a:buChar char="•"/>
            </a:pPr>
            <a:r>
              <a:rPr lang="ru-RU" sz="1700" b="1">
                <a:solidFill>
                  <a:srgbClr val="000066"/>
                </a:solidFill>
              </a:rPr>
              <a:t>Предоставление данных технической документации на многоквартирный дом и иных связанных с управлением таким домом документов по запросу регионального оператора или органа местного самоуправления для подготовки проектной документации на проведение капитального ремонта общего имущества </a:t>
            </a:r>
          </a:p>
          <a:p>
            <a:pPr marL="342900" indent="-342900" algn="just"/>
            <a:r>
              <a:rPr lang="ru-RU" sz="1700" b="1">
                <a:solidFill>
                  <a:srgbClr val="000066"/>
                </a:solidFill>
              </a:rPr>
              <a:t>      в многоквартирном доме;</a:t>
            </a:r>
          </a:p>
          <a:p>
            <a:pPr marL="342900" indent="-342900" algn="just">
              <a:buFontTx/>
              <a:buChar char="•"/>
            </a:pPr>
            <a:r>
              <a:rPr lang="ru-RU" sz="1700" b="1">
                <a:solidFill>
                  <a:srgbClr val="000066"/>
                </a:solidFill>
              </a:rPr>
              <a:t>Обеспечение беспрепятственного доступа подрядных </a:t>
            </a:r>
          </a:p>
          <a:p>
            <a:pPr marL="342900" indent="-342900" algn="just"/>
            <a:r>
              <a:rPr lang="ru-RU" sz="1700" b="1">
                <a:solidFill>
                  <a:srgbClr val="000066"/>
                </a:solidFill>
              </a:rPr>
              <a:t>      организаций к общему имуществу в многоквартирном </a:t>
            </a:r>
          </a:p>
          <a:p>
            <a:pPr marL="342900" indent="-342900" algn="just"/>
            <a:r>
              <a:rPr lang="ru-RU" sz="1700" b="1">
                <a:solidFill>
                  <a:srgbClr val="000066"/>
                </a:solidFill>
              </a:rPr>
              <a:t>      доме для проведения капитального ремонта. </a:t>
            </a:r>
          </a:p>
        </p:txBody>
      </p:sp>
      <p:sp>
        <p:nvSpPr>
          <p:cNvPr id="12292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12293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79388" y="0"/>
            <a:ext cx="8713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Закон Челябинской области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от 27.06.2013 г. № 512-ЗО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"Об организации проведения капитального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ремонта общего имущества в многоквартирных домах, расположенных на территории Челябинской области"</a:t>
            </a:r>
          </a:p>
        </p:txBody>
      </p:sp>
      <p:pic>
        <p:nvPicPr>
          <p:cNvPr id="12295" name="Picture 23" descr="j0186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500688"/>
            <a:ext cx="12144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2"/>
          <p:cNvSpPr>
            <a:spLocks/>
          </p:cNvSpPr>
          <p:nvPr/>
        </p:nvSpPr>
        <p:spPr bwMode="auto">
          <a:xfrm>
            <a:off x="179388" y="476250"/>
            <a:ext cx="87852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000066"/>
                </a:solidFill>
              </a:rPr>
              <a:t>До 2013 года включительно, </a:t>
            </a:r>
          </a:p>
          <a:p>
            <a:pPr algn="ctr"/>
            <a:r>
              <a:rPr lang="ru-RU" sz="3600" b="1">
                <a:solidFill>
                  <a:srgbClr val="000066"/>
                </a:solidFill>
              </a:rPr>
              <a:t>участие собственников жилых и нежилых помещений в многоквартирном доме в финансировании капитального ремонта </a:t>
            </a:r>
            <a:r>
              <a:rPr lang="ru-RU" sz="3600" b="1">
                <a:solidFill>
                  <a:srgbClr val="800000"/>
                </a:solidFill>
              </a:rPr>
              <a:t>было добровольным</a:t>
            </a:r>
            <a:r>
              <a:rPr lang="ru-RU" sz="3600" b="1">
                <a:solidFill>
                  <a:srgbClr val="000066"/>
                </a:solidFill>
              </a:rPr>
              <a:t>, с принятием поправок в Жилищный кодекс РФ от 25.12.2012 года</a:t>
            </a:r>
            <a:endParaRPr lang="ru-RU" sz="3600">
              <a:solidFill>
                <a:srgbClr val="000066"/>
              </a:solidFill>
            </a:endParaRPr>
          </a:p>
          <a:p>
            <a:pPr algn="ctr"/>
            <a:r>
              <a:rPr lang="ru-RU" sz="3600" b="1">
                <a:solidFill>
                  <a:srgbClr val="000066"/>
                </a:solidFill>
              </a:rPr>
              <a:t>с 2014 года это участие </a:t>
            </a:r>
            <a:r>
              <a:rPr lang="ru-RU" sz="3600" b="1">
                <a:solidFill>
                  <a:srgbClr val="800000"/>
                </a:solidFill>
              </a:rPr>
              <a:t>стало </a:t>
            </a:r>
          </a:p>
          <a:p>
            <a:pPr algn="ctr"/>
            <a:r>
              <a:rPr lang="ru-RU" sz="3600" b="1">
                <a:solidFill>
                  <a:srgbClr val="800000"/>
                </a:solidFill>
              </a:rPr>
              <a:t>для всех обязательным</a:t>
            </a:r>
            <a:r>
              <a:rPr lang="ru-RU" sz="2600">
                <a:solidFill>
                  <a:srgbClr val="000066"/>
                </a:solidFill>
              </a:rPr>
              <a:t> </a:t>
            </a:r>
            <a:endParaRPr lang="ru-RU" sz="2600" b="1">
              <a:solidFill>
                <a:srgbClr val="000066"/>
              </a:solidFill>
            </a:endParaRPr>
          </a:p>
          <a:p>
            <a:endParaRPr lang="ru-RU" sz="2600" b="1" i="1"/>
          </a:p>
        </p:txBody>
      </p:sp>
      <p:sp>
        <p:nvSpPr>
          <p:cNvPr id="1331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1331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pic>
        <p:nvPicPr>
          <p:cNvPr id="13318" name="Picture 25" descr="j02167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5286375"/>
            <a:ext cx="954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/>
          </p:cNvSpPr>
          <p:nvPr/>
        </p:nvSpPr>
        <p:spPr bwMode="auto">
          <a:xfrm>
            <a:off x="323850" y="3068638"/>
            <a:ext cx="84963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/>
              <a:t>Статья 169. Взносы на капитальный ремонт общего имущества в многоквартирном доме:</a:t>
            </a:r>
          </a:p>
          <a:p>
            <a:pPr algn="just"/>
            <a:endParaRPr lang="ru-RU" b="1"/>
          </a:p>
          <a:p>
            <a:pPr algn="just"/>
            <a:r>
              <a:rPr lang="ru-RU" b="1"/>
              <a:t>     </a:t>
            </a:r>
            <a:r>
              <a:rPr lang="ru-RU"/>
              <a:t>  1. Собственники помещений в многоквартирном доме обязаны уплачивать ежемесячные взносы на капитальный ремонт общего имущества в многоквартирном доме, за исключением случаев, предусмотренных частью 2 настоящей статьи, частью 8 статьи 170 и частью 4 статьи 181 настоящего Кодекса, в размере, установленном в соответствии с частью 8.1 статьи 156 настоящего Кодекса, или, если соответствующее решение </a:t>
            </a:r>
          </a:p>
          <a:p>
            <a:pPr algn="just"/>
            <a:r>
              <a:rPr lang="ru-RU"/>
              <a:t>принято общим собранием собственников помещений в </a:t>
            </a:r>
          </a:p>
          <a:p>
            <a:pPr algn="just"/>
            <a:r>
              <a:rPr lang="ru-RU"/>
              <a:t>многоквартирном доме, в большем размере. </a:t>
            </a:r>
          </a:p>
          <a:p>
            <a:pPr algn="just"/>
            <a:r>
              <a:rPr lang="ru-RU" sz="1600"/>
              <a:t>         </a:t>
            </a:r>
          </a:p>
          <a:p>
            <a:pPr algn="just"/>
            <a:r>
              <a:rPr lang="ru-RU" sz="1600"/>
              <a:t/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endParaRPr lang="ru-RU" sz="1600" i="1"/>
          </a:p>
        </p:txBody>
      </p:sp>
      <p:sp>
        <p:nvSpPr>
          <p:cNvPr id="14340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14341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50825" y="260350"/>
            <a:ext cx="87137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ФЕДЕРАЛЬНЫЙ ЗАКОН</a:t>
            </a:r>
            <a:br>
              <a:rPr lang="ru-RU" sz="2400" b="1">
                <a:solidFill>
                  <a:srgbClr val="800000"/>
                </a:solidFill>
              </a:rPr>
            </a:br>
            <a:r>
              <a:rPr lang="ru-RU" sz="2400" b="1">
                <a:solidFill>
                  <a:srgbClr val="800000"/>
                </a:solidFill>
              </a:rPr>
              <a:t> 25.12.2012 N 271-ФЗ </a:t>
            </a:r>
            <a:br>
              <a:rPr lang="ru-RU" sz="2400" b="1">
                <a:solidFill>
                  <a:srgbClr val="800000"/>
                </a:solidFill>
              </a:rPr>
            </a:br>
            <a:r>
              <a:rPr lang="ru-RU" sz="2400" b="1">
                <a:solidFill>
                  <a:srgbClr val="800000"/>
                </a:solidFill>
              </a:rPr>
              <a:t>«О внесении изменений в Жилищный кодекс Российской Федерации и отдельные законодательные акты Российской Федерации и признании утратившими силу отдельных положений законодательных актов Российской Федерации» </a:t>
            </a:r>
          </a:p>
        </p:txBody>
      </p:sp>
      <p:pic>
        <p:nvPicPr>
          <p:cNvPr id="14343" name="Picture 25" descr="j02167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445125"/>
            <a:ext cx="954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64822" y="754301"/>
            <a:ext cx="7671581" cy="59093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C3260C"/>
              </a:buClr>
              <a:buSzPct val="130000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Порядок формирования  Региональной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общего имущества в многоквартирных домах Челябинской области </a:t>
            </a:r>
          </a:p>
          <a:p>
            <a:pPr algn="ctr">
              <a:buClr>
                <a:srgbClr val="C3260C"/>
              </a:buClr>
              <a:buSzPct val="130000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 2014 – 2043 годы</a:t>
            </a:r>
          </a:p>
          <a:p>
            <a:pPr algn="r">
              <a:buClr>
                <a:srgbClr val="C3260C"/>
              </a:buClr>
              <a:buSzPct val="130000"/>
            </a:pPr>
            <a:endParaRPr lang="ru-RU" sz="1400" b="1" i="1" dirty="0" smtClean="0"/>
          </a:p>
          <a:p>
            <a:pPr algn="r">
              <a:buClr>
                <a:srgbClr val="C3260C"/>
              </a:buClr>
              <a:buSzPct val="130000"/>
            </a:pPr>
            <a:endParaRPr lang="ru-RU" sz="1400" b="1" i="1" dirty="0" smtClean="0"/>
          </a:p>
          <a:p>
            <a:pPr algn="r">
              <a:buClr>
                <a:srgbClr val="C3260C"/>
              </a:buClr>
              <a:buSzPct val="130000"/>
            </a:pPr>
            <a:endParaRPr lang="ru-RU" sz="1400" b="1" i="1" dirty="0" smtClean="0"/>
          </a:p>
          <a:p>
            <a:pPr algn="r">
              <a:buClr>
                <a:srgbClr val="C3260C"/>
              </a:buClr>
              <a:buSzPct val="130000"/>
            </a:pPr>
            <a:endParaRPr lang="ru-RU" sz="1400" b="1" i="1" dirty="0" smtClean="0"/>
          </a:p>
          <a:p>
            <a:pPr algn="r">
              <a:buClr>
                <a:srgbClr val="C3260C"/>
              </a:buClr>
              <a:buSzPct val="130000"/>
            </a:pPr>
            <a:r>
              <a:rPr lang="ru-RU" sz="1400" b="1" i="1" dirty="0" smtClean="0"/>
              <a:t>Васильев Виталий Владиславович</a:t>
            </a:r>
            <a:endParaRPr lang="ru-RU" sz="1400" i="1" dirty="0" smtClean="0"/>
          </a:p>
          <a:p>
            <a:pPr algn="r"/>
            <a:r>
              <a:rPr lang="ru-RU" sz="1400" i="1" dirty="0" smtClean="0"/>
              <a:t>				первый заместитель </a:t>
            </a:r>
          </a:p>
          <a:p>
            <a:pPr algn="r"/>
            <a:r>
              <a:rPr lang="ru-RU" sz="1400" i="1" dirty="0" smtClean="0"/>
              <a:t>генерального директора</a:t>
            </a:r>
          </a:p>
          <a:p>
            <a:pPr algn="r"/>
            <a:r>
              <a:rPr lang="ru-RU" sz="1400" i="1" dirty="0" smtClean="0"/>
              <a:t>по техническим вопросам </a:t>
            </a:r>
          </a:p>
          <a:p>
            <a:pPr algn="r"/>
            <a:r>
              <a:rPr lang="ru-RU" sz="1400" i="1" dirty="0" smtClean="0"/>
              <a:t>СНОФ «РО капитального </a:t>
            </a:r>
          </a:p>
          <a:p>
            <a:pPr algn="r"/>
            <a:r>
              <a:rPr lang="ru-RU" sz="1400" i="1" dirty="0" smtClean="0"/>
              <a:t>ремонта общего имущества </a:t>
            </a:r>
          </a:p>
          <a:p>
            <a:pPr algn="r"/>
            <a:r>
              <a:rPr lang="ru-RU" sz="1400" i="1" dirty="0" smtClean="0"/>
              <a:t> в МКД Челябинской области»</a:t>
            </a:r>
          </a:p>
          <a:p>
            <a:pPr algn="just"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3200" i="1" dirty="0" smtClean="0"/>
              <a:t>				</a:t>
            </a:r>
            <a:endParaRPr lang="ru-RU" alt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8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43226" y="980728"/>
            <a:ext cx="7671581" cy="56815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0000"/>
            <a:endParaRPr lang="ru-RU" sz="900" dirty="0"/>
          </a:p>
          <a:p>
            <a:pPr marL="342900" lvl="0" indent="3600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Закон Челябинской области «Об организации проведения капитального ремонта общего имущества в многоквартирных домах, расположенных на территории Челябинской области» от 27.06.2013 г. N 512-ЗО;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3600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Постановление Правительства Челябинской области от 30.08.2013 N 269-П «Об определении размера предельной стоимости услуг и (или) работ по капитальному ремонту общего имущества в многоквартирном доме, которая может оплачиваться региональным оператором за счет средств фонда капитального ремонта, сформированного исходя из минимального размера взноса на капитальный ремонт на территории Челябинской области, на 2014 - 2016 годы»;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3600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Постановление Правительства Челябинской области от 30.08.2013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N 270-П «О Порядке проведения мониторинга технического состояния многоквартирных домов, расположенных на территории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Челябинской области»;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3600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Постановление Правительства Челябинской области от 30.08.2013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N 271-П «Об установлении минимального размера взноса на капитальный ремонт общего имущества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многоквартирном доме на территории Челябинской области»;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3600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Постановление от 9.12.2013 г. N 512-П «О Порядке определения объема и предоставления в 2013 году субсидии в виде имущественного взноса специализированной некоммерческой организации - фонду "Региональный оператор капитального ремонта общего имущества в многоквартирных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домах Челябинской области"»;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3600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Постановление от 25.12.2013 г. N 557-П «О Порядке использования средств фонда капитального ремонта на цели сноса или реконструкции многоквартирного дома,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расположенного на территории Челябинской области».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704" y="-126687"/>
            <a:ext cx="7042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Нормативные документы принятые для </a:t>
            </a:r>
            <a:r>
              <a:rPr lang="ru-RU" sz="2000" b="1" dirty="0"/>
              <a:t>формирования региональной программы капитального ремонта общего имущества в многоквартирных домах </a:t>
            </a:r>
            <a:r>
              <a:rPr lang="ru-RU" sz="2000" b="1" dirty="0" smtClean="0"/>
              <a:t>Челябинской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538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36209" y="1196752"/>
            <a:ext cx="7671581" cy="46628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900" dirty="0"/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порядка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подготовки и утверждения региональных программ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капитального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ремонта общего имущества в многоквартирных домах, а также требования к этим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программам (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Закон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Челябинской области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от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27.06.2013 г. N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512-ЗО)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Проведение мониторинга технического состояния домов для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внесения в информационно-аналитическую </a:t>
            </a:r>
            <a:r>
              <a:rPr lang="ru-RU" dirty="0">
                <a:latin typeface="Arial" pitchFamily="34" charset="0"/>
                <a:cs typeface="Arial" pitchFamily="34" charset="0"/>
              </a:rPr>
              <a:t>систему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мониторинга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жилищного </a:t>
            </a:r>
            <a:r>
              <a:rPr lang="ru-RU" dirty="0"/>
              <a:t>фонда </a:t>
            </a:r>
            <a:r>
              <a:rPr lang="ru-RU" dirty="0" smtClean="0"/>
              <a:t>Челябинской области (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Правительства Челябинской области  от 30.08.2013 г.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270-П)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ru-RU" dirty="0" smtClean="0"/>
              <a:t>Формирование </a:t>
            </a:r>
            <a:r>
              <a:rPr lang="ru-RU" dirty="0"/>
              <a:t>проекта региональной программы капитального ремонта </a:t>
            </a:r>
            <a:r>
              <a:rPr lang="ru-RU" dirty="0" smtClean="0"/>
              <a:t>Челябинской </a:t>
            </a:r>
            <a:r>
              <a:rPr lang="ru-RU" dirty="0"/>
              <a:t>области; 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Утверждение </a:t>
            </a:r>
            <a:r>
              <a:rPr lang="ru-RU" dirty="0"/>
              <a:t>региональной программы капитального ремонта Правительством </a:t>
            </a:r>
            <a:r>
              <a:rPr lang="ru-RU" dirty="0" smtClean="0"/>
              <a:t>Челябинской </a:t>
            </a:r>
            <a:r>
              <a:rPr lang="ru-RU" dirty="0"/>
              <a:t>области; 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Утверждение </a:t>
            </a:r>
            <a:r>
              <a:rPr lang="ru-RU" dirty="0"/>
              <a:t>краткосрочных планов реализации региональной программы </a:t>
            </a:r>
            <a:r>
              <a:rPr lang="ru-RU" dirty="0" smtClean="0"/>
              <a:t>органами местного </a:t>
            </a:r>
            <a:r>
              <a:rPr lang="ru-RU" dirty="0"/>
              <a:t>самоуправления; </a:t>
            </a:r>
          </a:p>
          <a:p>
            <a:pPr marL="342900" indent="-342900">
              <a:buAutoNum type="arabicPeriod" startAt="6"/>
            </a:pPr>
            <a:r>
              <a:rPr lang="ru-RU" dirty="0" smtClean="0"/>
              <a:t>Формирование </a:t>
            </a:r>
            <a:r>
              <a:rPr lang="ru-RU" dirty="0"/>
              <a:t>и утверждение регионального краткосрочного плана реализации </a:t>
            </a:r>
            <a:r>
              <a:rPr lang="ru-RU" dirty="0" smtClean="0"/>
              <a:t>региональной </a:t>
            </a:r>
            <a:r>
              <a:rPr lang="ru-RU" dirty="0"/>
              <a:t>программы. 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1663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Этапы </a:t>
            </a:r>
            <a:r>
              <a:rPr lang="ru-RU" sz="2000" b="1" dirty="0"/>
              <a:t>формирования региональной программы капитального ремонта общего имущества в многоквартирных домах </a:t>
            </a:r>
            <a:r>
              <a:rPr lang="ru-RU" sz="2000" b="1" dirty="0" smtClean="0"/>
              <a:t>Челябинской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705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36209" y="1196752"/>
            <a:ext cx="7671581" cy="43858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900" dirty="0"/>
          </a:p>
          <a:p>
            <a:r>
              <a:rPr lang="ru-RU" dirty="0"/>
              <a:t>1) внутридомовая инженерная система электро-, тепло-, газо-, водоснабжения, водоотведения;</a:t>
            </a:r>
          </a:p>
          <a:p>
            <a:r>
              <a:rPr lang="ru-RU" dirty="0"/>
              <a:t>2) лифтовое оборудование, лифтовая шахта;</a:t>
            </a:r>
          </a:p>
          <a:p>
            <a:r>
              <a:rPr lang="ru-RU" dirty="0"/>
              <a:t>3) подвальные помещения;</a:t>
            </a:r>
          </a:p>
          <a:p>
            <a:r>
              <a:rPr lang="ru-RU" dirty="0"/>
              <a:t>4) коллективные (общедомовые) приборы учета потребления ресурсов, необходимые для учета коммунальных услуг, и узлов управления и регулирования потребления этих ресурсов (тепловой энергии, горячей и холодной воды, электрической энергии, газа);</a:t>
            </a:r>
          </a:p>
          <a:p>
            <a:r>
              <a:rPr lang="ru-RU" dirty="0"/>
              <a:t>5) крыша, фасад, фундамент, стены, перегородки, перекрытия, внутренняя отделка многоквартирного дома;</a:t>
            </a:r>
          </a:p>
          <a:p>
            <a:r>
              <a:rPr lang="ru-RU" dirty="0"/>
              <a:t>6) вентиляция, водостоки, мусоропроводы;</a:t>
            </a:r>
          </a:p>
          <a:p>
            <a:r>
              <a:rPr lang="ru-RU" dirty="0"/>
              <a:t>7) земельный участок, на котором расположен многоквартирный дом;</a:t>
            </a:r>
          </a:p>
          <a:p>
            <a:r>
              <a:rPr lang="ru-RU" dirty="0"/>
              <a:t>8) элементы благоустройства (</a:t>
            </a:r>
            <a:r>
              <a:rPr lang="ru-RU" dirty="0" err="1"/>
              <a:t>отмостки</a:t>
            </a:r>
            <a:r>
              <a:rPr lang="ru-RU" dirty="0"/>
              <a:t> здания, детские, спортивные (кроме стадионов) площадки) в границах земельного участка, на котором расположен многоквартирный дом.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1663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</a:t>
            </a:r>
            <a:r>
              <a:rPr lang="ru-RU" sz="2800" b="1" dirty="0" smtClean="0"/>
              <a:t>ониторинг </a:t>
            </a:r>
            <a:r>
              <a:rPr lang="ru-RU" sz="2800" b="1" dirty="0"/>
              <a:t>технического состояния домов</a:t>
            </a:r>
          </a:p>
        </p:txBody>
      </p:sp>
    </p:spTree>
    <p:extLst>
      <p:ext uri="{BB962C8B-B14F-4D97-AF65-F5344CB8AC3E}">
        <p14:creationId xmlns="" xmlns:p14="http://schemas.microsoft.com/office/powerpoint/2010/main" val="14978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36209" y="1196752"/>
            <a:ext cx="7671581" cy="46628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900" dirty="0"/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даты ввода многоквартирного дома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физический износ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и всего дома в целом;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проведенных работах по капитальному и текущему ремонтам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этажность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многоквартирного дома;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помещений в многоквартирном доме,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принадлежащих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собственникам, общая площадь всего многоквартирного дома;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лифтов в многоквартирном доме;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скатная/плоская) и площадь крыши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материал стен многоквартирного дома;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приборами учета;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(п.м.) систем отопления, ХГВС, электроснабжения, газоснабжения;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эксплуатируемых подвалов, в том числе технических в которых имеются инженерные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коммуникации.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16632"/>
            <a:ext cx="692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sz="2000" b="1" dirty="0"/>
              <a:t>еречень </a:t>
            </a:r>
            <a:r>
              <a:rPr lang="ru-RU" sz="2000" b="1" dirty="0" smtClean="0"/>
              <a:t>сведений, необходимых для разработки </a:t>
            </a:r>
            <a:r>
              <a:rPr lang="ru-RU" sz="2000" b="1" dirty="0"/>
              <a:t>муниципальных программ капитального ремонта общего имущества в многоквартирных </a:t>
            </a:r>
            <a:r>
              <a:rPr lang="ru-RU" sz="2000" b="1" dirty="0" smtClean="0"/>
              <a:t>домах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9267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600275" cy="132343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 Данные </a:t>
            </a:r>
            <a:r>
              <a:rPr lang="ru-RU" sz="2000" dirty="0"/>
              <a:t>мониторинга являются основанием определения очередности проведения капитального ремонта общего имущества в многоквартирном доме в рамках региональной программы по проведению капитального ремонта многоквартирных домов</a:t>
            </a:r>
            <a:r>
              <a:rPr lang="ru-RU" sz="2000" dirty="0" smtClean="0"/>
              <a:t>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786058"/>
            <a:ext cx="8606760" cy="2246769"/>
          </a:xfrm>
          <a:prstGeom prst="rect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Сведения </a:t>
            </a:r>
            <a:r>
              <a:rPr lang="ru-RU" sz="2000" dirty="0"/>
              <a:t>о техническом состоянии объектов </a:t>
            </a:r>
            <a:r>
              <a:rPr lang="ru-RU" sz="2000" dirty="0" smtClean="0"/>
              <a:t>представляют: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управляющие </a:t>
            </a:r>
            <a:r>
              <a:rPr lang="ru-RU" sz="2000" dirty="0"/>
              <a:t>организации</a:t>
            </a:r>
            <a:r>
              <a:rPr lang="ru-RU" sz="20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товарищества собственников жилья, жилищные кооперативы</a:t>
            </a:r>
            <a:r>
              <a:rPr lang="ru-RU" sz="20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организации, осуществляющие обслуживание многоквартирных домов при непосредственном </a:t>
            </a:r>
            <a:r>
              <a:rPr lang="ru-RU" sz="2000" dirty="0" smtClean="0"/>
              <a:t>управлении,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собственники помещений в многоквартирном доме, количество квартир в котором составляет менее чем </a:t>
            </a:r>
            <a:r>
              <a:rPr lang="ru-RU" sz="2000" dirty="0" smtClean="0"/>
              <a:t>двенадцать.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072074"/>
            <a:ext cx="8606190" cy="156966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Органы </a:t>
            </a:r>
            <a:r>
              <a:rPr lang="ru-RU" sz="2400" dirty="0"/>
              <a:t>местного самоуправления представляют сведения о техническом состоянии объектов для внесения в ИАС МЖФ в случае непредставления таких сведений </a:t>
            </a:r>
            <a:r>
              <a:rPr lang="ru-RU" sz="2400" dirty="0" smtClean="0"/>
              <a:t>лицами указанными в п.2.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-71462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Определение очередности проведения капитального ремонта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72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-343942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24128" y="141277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8867365"/>
              </p:ext>
            </p:extLst>
          </p:nvPr>
        </p:nvGraphicFramePr>
        <p:xfrm>
          <a:off x="1357290" y="642919"/>
          <a:ext cx="7286675" cy="6172944"/>
        </p:xfrm>
        <a:graphic>
          <a:graphicData uri="http://schemas.openxmlformats.org/drawingml/2006/table">
            <a:tbl>
              <a:tblPr/>
              <a:tblGrid>
                <a:gridCol w="309757"/>
                <a:gridCol w="2466261"/>
                <a:gridCol w="1274430"/>
                <a:gridCol w="1758241"/>
                <a:gridCol w="1477986"/>
              </a:tblGrid>
              <a:tr h="248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 п/п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образование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домов *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Общая площадь жилых и нежилых помещений *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квартир *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Агаповский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202 494,41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4 010,00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Аргаяшский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160 878,15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3 177,00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Ашинский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878 785,77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18 022,00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Брединский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93 652,70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2 153,00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Варненский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45 101,27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1 202,00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Верхнеуральский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190 441,40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4 503,00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Верхнеуфалейский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542 580,79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10 163,00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Еманжелинский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717 080,20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14 024,00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Еткульский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160 376,97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2 860,00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Златоустовский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3 451 129,01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62 329,00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Карабашский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186 688,76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3 788,00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Карталинский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342 720,80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6 856,00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Каслинский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356 074,28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6 984,00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Катав-Ивановский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432 597,95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8 708,00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Кизильский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87 463,43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1 748,00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Копейский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1 505,00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2 548 730,83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47 619,00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Коркинский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955 580,50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17 719,00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Красноармейский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308 169,63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4 778,00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Кунашакский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70 616,04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1 415,00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Кусинский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236 813,11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4 694,00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Кыштымский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652 805,33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242 051,00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Локомотивный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112 762,80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2 207,00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Магнитогорский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2 389,00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9 185 529,69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156 799,00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Миасский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3 209 768,76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60 368,00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Нагайбакский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115 955,85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2 093,00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Нязепетровский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85 674,27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1 557,00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Озерский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2 300 040,21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38 578,00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Октябрьский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120 078,50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1 024,00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Пластовский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181 100,56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3 837,00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Саткинский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1 291 969,80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26 307,00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Снежинский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1 066 876,12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20 254,00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Сосновский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374 944,52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7 200,00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Трехгорный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851 039,52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12 926,00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Троицкий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875 863,21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19 885,00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Троицкий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56 420,54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1 111,00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Увельский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162 987,57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2 738,00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Уйский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90 529,06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1 826,00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Усть-Катавский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355 851,56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6 870,00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Чебаркульский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666 238,98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12 580,00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Чебаркульский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127 931,89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2 166,00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5 774,00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21 039 243,33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357 685,00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Чесменский муниципальный район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58 309,91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1 307,00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Южноуральский городской округ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650 740,48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13 327,00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20 442,00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55 600 638,46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1 221 448,00</a:t>
                      </a:r>
                    </a:p>
                  </a:txBody>
                  <a:tcPr marL="4920" marR="4920" marT="49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57290" y="-21433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Перечень МКД, включенных в Региональную программу по муниципальным образованиям</a:t>
            </a:r>
            <a:endParaRPr lang="ru-RU" alt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4985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2"/>
          <p:cNvSpPr>
            <a:spLocks/>
          </p:cNvSpPr>
          <p:nvPr/>
        </p:nvSpPr>
        <p:spPr bwMode="auto">
          <a:xfrm>
            <a:off x="179388" y="1125538"/>
            <a:ext cx="896461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0000CC"/>
                </a:solidFill>
              </a:rPr>
              <a:t>Жилищный фонд Челябинской области в </a:t>
            </a:r>
            <a:r>
              <a:rPr lang="ru-RU" b="1">
                <a:solidFill>
                  <a:srgbClr val="800000"/>
                </a:solidFill>
              </a:rPr>
              <a:t>43</a:t>
            </a:r>
            <a:r>
              <a:rPr lang="ru-RU" b="1">
                <a:solidFill>
                  <a:srgbClr val="0000CC"/>
                </a:solidFill>
              </a:rPr>
              <a:t> муниципальных образованиях составляет </a:t>
            </a:r>
            <a:r>
              <a:rPr lang="ru-RU" b="1">
                <a:solidFill>
                  <a:srgbClr val="800000"/>
                </a:solidFill>
              </a:rPr>
              <a:t>20 422</a:t>
            </a:r>
            <a:r>
              <a:rPr lang="ru-RU" b="1">
                <a:solidFill>
                  <a:srgbClr val="0000CC"/>
                </a:solidFill>
              </a:rPr>
              <a:t> многоквартирных жилых домов, это               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1 221 448</a:t>
            </a:r>
            <a:r>
              <a:rPr lang="ru-RU" b="1">
                <a:solidFill>
                  <a:srgbClr val="0000CC"/>
                </a:solidFill>
              </a:rPr>
              <a:t> квартир, и </a:t>
            </a:r>
            <a:r>
              <a:rPr lang="ru-RU" b="1">
                <a:solidFill>
                  <a:srgbClr val="800000"/>
                </a:solidFill>
              </a:rPr>
              <a:t>55 600 663</a:t>
            </a:r>
            <a:r>
              <a:rPr lang="ru-RU" b="1">
                <a:solidFill>
                  <a:srgbClr val="0000CC"/>
                </a:solidFill>
              </a:rPr>
              <a:t> </a:t>
            </a:r>
            <a:r>
              <a:rPr lang="ru-RU" b="1">
                <a:solidFill>
                  <a:srgbClr val="800000"/>
                </a:solidFill>
              </a:rPr>
              <a:t>м2</a:t>
            </a:r>
            <a:r>
              <a:rPr lang="ru-RU" b="1">
                <a:solidFill>
                  <a:srgbClr val="0000CC"/>
                </a:solidFill>
              </a:rPr>
              <a:t> общей площади</a:t>
            </a:r>
          </a:p>
          <a:p>
            <a:endParaRPr lang="ru-RU" sz="1900" b="1"/>
          </a:p>
          <a:p>
            <a:r>
              <a:rPr lang="ru-RU" sz="1900" b="1">
                <a:solidFill>
                  <a:srgbClr val="800000"/>
                </a:solidFill>
              </a:rPr>
              <a:t>75%</a:t>
            </a:r>
            <a:r>
              <a:rPr lang="ru-RU" sz="1900" b="1">
                <a:solidFill>
                  <a:srgbClr val="000066"/>
                </a:solidFill>
              </a:rPr>
              <a:t> зданий в России имеют износ более 30%. Это </a:t>
            </a:r>
            <a:r>
              <a:rPr lang="ru-RU" sz="1900" b="1">
                <a:solidFill>
                  <a:srgbClr val="800000"/>
                </a:solidFill>
              </a:rPr>
              <a:t>62,1%</a:t>
            </a:r>
            <a:r>
              <a:rPr lang="ru-RU" sz="1900" b="1">
                <a:solidFill>
                  <a:srgbClr val="000066"/>
                </a:solidFill>
              </a:rPr>
              <a:t> жилого фонда.</a:t>
            </a:r>
          </a:p>
          <a:p>
            <a:r>
              <a:rPr lang="ru-RU" sz="1900" b="1">
                <a:solidFill>
                  <a:srgbClr val="800000"/>
                </a:solidFill>
              </a:rPr>
              <a:t>79%</a:t>
            </a:r>
            <a:r>
              <a:rPr lang="ru-RU" sz="1900" b="1">
                <a:solidFill>
                  <a:srgbClr val="000066"/>
                </a:solidFill>
              </a:rPr>
              <a:t> жилищного фонда России – многоквартирные жилые дома</a:t>
            </a:r>
          </a:p>
          <a:p>
            <a:r>
              <a:rPr lang="ru-RU" sz="1900" b="1">
                <a:solidFill>
                  <a:srgbClr val="800000"/>
                </a:solidFill>
              </a:rPr>
              <a:t>85%</a:t>
            </a:r>
            <a:r>
              <a:rPr lang="ru-RU" sz="1900" b="1">
                <a:solidFill>
                  <a:srgbClr val="000066"/>
                </a:solidFill>
              </a:rPr>
              <a:t> материально-технических ресурсов, направляемых в жилищную сферу, расходовались на наращивание совокупного размера жилого фонда.</a:t>
            </a:r>
          </a:p>
          <a:p>
            <a:r>
              <a:rPr lang="ru-RU" sz="1900" b="1"/>
              <a:t/>
            </a:r>
            <a:br>
              <a:rPr lang="ru-RU" sz="1900" b="1"/>
            </a:br>
            <a:r>
              <a:rPr lang="ru-RU" sz="1900" b="1"/>
              <a:t>При сохранении существующих объемов капитального ремонта в России в ближайшие 10 лет дополнительно к существующим объемам более 10% жилищного фонда придет в состояние </a:t>
            </a:r>
            <a:r>
              <a:rPr lang="ru-RU" b="1"/>
              <a:t>непригодное для проживания.</a:t>
            </a:r>
          </a:p>
          <a:p>
            <a:pPr algn="ctr"/>
            <a:endParaRPr lang="ru-RU" b="1">
              <a:solidFill>
                <a:srgbClr val="800000"/>
              </a:solidFill>
            </a:endParaRPr>
          </a:p>
          <a:p>
            <a:r>
              <a:rPr lang="ru-RU" sz="1400" b="1" i="1">
                <a:solidFill>
                  <a:srgbClr val="800000"/>
                </a:solidFill>
              </a:rPr>
              <a:t>ФЕДЕРАЛЬНЫЙ ЗАКОН  N 271-ФЗ от 25.12.2012 «О внесении изменений </a:t>
            </a:r>
          </a:p>
          <a:p>
            <a:r>
              <a:rPr lang="ru-RU" sz="1400" b="1" i="1">
                <a:solidFill>
                  <a:srgbClr val="800000"/>
                </a:solidFill>
              </a:rPr>
              <a:t>в Жилищный кодекс Российской Федерации и отдельные законодательные </a:t>
            </a:r>
          </a:p>
          <a:p>
            <a:r>
              <a:rPr lang="ru-RU" sz="1400" b="1" i="1">
                <a:solidFill>
                  <a:srgbClr val="800000"/>
                </a:solidFill>
              </a:rPr>
              <a:t>акты Российской Федерации и признании утратившими силу отдельных </a:t>
            </a:r>
          </a:p>
          <a:p>
            <a:r>
              <a:rPr lang="ru-RU" sz="1400" b="1" i="1">
                <a:solidFill>
                  <a:srgbClr val="800000"/>
                </a:solidFill>
              </a:rPr>
              <a:t>положений законодательных актов Российской Федерации» восполнил </a:t>
            </a:r>
          </a:p>
          <a:p>
            <a:r>
              <a:rPr lang="ru-RU" sz="1400" b="1" i="1">
                <a:solidFill>
                  <a:srgbClr val="800000"/>
                </a:solidFill>
              </a:rPr>
              <a:t>пробел в законодательстве относительно организации и проведения </a:t>
            </a:r>
          </a:p>
          <a:p>
            <a:r>
              <a:rPr lang="ru-RU" sz="1400" b="1" i="1">
                <a:solidFill>
                  <a:srgbClr val="800000"/>
                </a:solidFill>
              </a:rPr>
              <a:t>капитального ремонта жилого фонда.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 </a:t>
            </a:r>
          </a:p>
          <a:p>
            <a:endParaRPr lang="ru-RU" b="1"/>
          </a:p>
        </p:txBody>
      </p:sp>
      <p:sp>
        <p:nvSpPr>
          <p:cNvPr id="4100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4101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СОСТОЯНИЕ ОТРАСЛИ</a:t>
            </a:r>
          </a:p>
        </p:txBody>
      </p:sp>
      <p:pic>
        <p:nvPicPr>
          <p:cNvPr id="4103" name="Picture 8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229225"/>
            <a:ext cx="18145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19672" y="116632"/>
            <a:ext cx="727826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/>
              <a:t>Содержание Региональной программы</a:t>
            </a:r>
            <a:endParaRPr lang="ru-RU" altLang="ru-RU" sz="2400" b="1" dirty="0">
              <a:solidFill>
                <a:srgbClr val="800000"/>
              </a:solidFill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1560" y="1124744"/>
            <a:ext cx="8033816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0000" algn="just"/>
            <a:r>
              <a:rPr lang="ru-RU" sz="1050" dirty="0"/>
              <a:t>Региональная программа это - перечень мероприятий, реализуемых в целях планирования и организации проведения капитального ремонта, планирования предоставления государственной и муниципальной поддержки, и формируемая на срок, необходимый для проведения капитального ремонта общего имущества во всех многоквартирных домах, расположенных на территории Челябинской области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214282" y="2708920"/>
            <a:ext cx="1857388" cy="302433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Региональная</a:t>
            </a:r>
          </a:p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программа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2915816" y="5157192"/>
            <a:ext cx="5400600" cy="1368152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ПЛАНОВЫЙ ПЕРИОД ПРОВЕДЕНИЯ КАПИТАЛЬНОГО РЕМОНТА ОБЩЕГО ИМУЩЕСТВА В МНОГОКВАРТИРНЫХ ДОМАХ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928926" y="3429000"/>
            <a:ext cx="5328592" cy="1368152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ПЕРЕЧЕНЬ УСЛУГ И (ИЛИ) РАБОТ ПО КАПИТАЛЬНОМУ РЕМОНТУ ОБЩЕГО ИМУЩЕСТВА В МНОГОКВАРТИРНЫХ ДОМАХ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071802" y="1857364"/>
            <a:ext cx="5184576" cy="1368152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ПЕРЕЧЕНЬ ВСЕХ МНОГОКВАРТИРНЫХ ДОМОВ, РАСПОЛОЖЕННЫХ НА ТЕРРИТОРИИ ЧЕЛЯБИНСКОЙ  ОБЛАСТИ, ЗА ИСКЛЮЧЕНИЕМ МНОГОКВАРТИРНЫХ ДОМОВ, ПРИЗНАННЫХ АВАРИЙНЫМИ И ПОДЛЕЖАЩИМИ СНОСУ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076937">
            <a:off x="1812646" y="2718206"/>
            <a:ext cx="1334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071670" y="3857628"/>
            <a:ext cx="84414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753266">
            <a:off x="1764713" y="5285752"/>
            <a:ext cx="12142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0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98569-8613-450B-8343-1429D85B60C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15525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19672" y="116632"/>
            <a:ext cx="7278266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kern="0" dirty="0"/>
              <a:t>Перечень услуг и (или) работ по капитальному ремонту общего имущества в многоквартирном доме, оказание и (или) выполнение которых финансируются за счет средств фонда капитального ремонта, сформированного исходя из минимального размера взноса на капитальный ремонт</a:t>
            </a:r>
            <a:endParaRPr lang="ru-RU" altLang="ru-RU" b="1" dirty="0"/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1468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1) ремонт внутридомовых инженерных систем электро-, тепло-, газо-, водоснабжения, водоотведения;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2) ремонт или замена лифтового оборудования, признанного непригодным для эксплуатации, ремонт лифтовых шахт;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3) ремонт крыши, в том числе переустройство невентилируемой крыши на вентилируемую крышу, устройство выходов на кровлю;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4) ремонт подвальных помещений, относящихся к общему имуществу в многоквартирном доме;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5) утепление и ремонт фасада;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6) установку коллективных (общедомовых) приборов учета потребления ресурсов, необходимых для предоставления коммунальных услуг, и узлов управления и регулирования потребления этих ресурсов (тепловой энергии, горячей и холодной воды, электрической энергии, газа);</a:t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7) ремонт фундамента многоквартирного дома.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9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19672" y="116632"/>
            <a:ext cx="727826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/>
              <a:t>Порядок формирования  Региональной программы, ее цели и задачи</a:t>
            </a:r>
            <a:endParaRPr lang="ru-RU" altLang="ru-RU" sz="2400" b="1" dirty="0">
              <a:solidFill>
                <a:srgbClr val="800000"/>
              </a:solidFill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784887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1380731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u="sng" dirty="0"/>
              <a:t>Определение планируемого годового объема фонда капитального ремонта муниципального образования, формируемого за счет взносов собственников помещений в многоквартирных домах:</a:t>
            </a:r>
            <a:r>
              <a:rPr lang="ru-RU" sz="1600" dirty="0"/>
              <a:t> </a:t>
            </a:r>
          </a:p>
          <a:p>
            <a:pPr algn="just"/>
            <a:r>
              <a:rPr lang="ru-RU" sz="1600" b="1" dirty="0" err="1">
                <a:solidFill>
                  <a:srgbClr val="FF0000"/>
                </a:solidFill>
              </a:rPr>
              <a:t>Фкр</a:t>
            </a:r>
            <a:r>
              <a:rPr lang="ru-RU" sz="1600" b="1" dirty="0">
                <a:solidFill>
                  <a:srgbClr val="FF0000"/>
                </a:solidFill>
              </a:rPr>
              <a:t> = </a:t>
            </a: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>
                <a:solidFill>
                  <a:srgbClr val="FF0000"/>
                </a:solidFill>
              </a:rPr>
              <a:t>× </a:t>
            </a:r>
            <a:r>
              <a:rPr lang="en-US" sz="1600" b="1" dirty="0">
                <a:solidFill>
                  <a:srgbClr val="FF0000"/>
                </a:solidFill>
              </a:rPr>
              <a:t>S </a:t>
            </a:r>
            <a:r>
              <a:rPr lang="ru-RU" sz="1600" b="1" dirty="0" smtClean="0">
                <a:solidFill>
                  <a:srgbClr val="FF0000"/>
                </a:solidFill>
              </a:rPr>
              <a:t>ж </a:t>
            </a:r>
            <a:r>
              <a:rPr lang="ru-RU" sz="1600" b="1" dirty="0">
                <a:solidFill>
                  <a:srgbClr val="FF0000"/>
                </a:solidFill>
              </a:rPr>
              <a:t>× 12, </a:t>
            </a:r>
          </a:p>
          <a:p>
            <a:pPr algn="just"/>
            <a:r>
              <a:rPr lang="ru-RU" sz="1600" dirty="0"/>
              <a:t>где: </a:t>
            </a:r>
          </a:p>
          <a:p>
            <a:pPr algn="just"/>
            <a:r>
              <a:rPr lang="ru-RU" sz="1600" dirty="0" err="1" smtClean="0"/>
              <a:t>Фкр</a:t>
            </a:r>
            <a:r>
              <a:rPr lang="ru-RU" sz="1600" dirty="0" smtClean="0"/>
              <a:t> – </a:t>
            </a:r>
            <a:r>
              <a:rPr lang="ru-RU" sz="1600" dirty="0"/>
              <a:t>планируемый годовой объем фонда капитального ремонта муниципального образования, руб.; </a:t>
            </a:r>
          </a:p>
          <a:p>
            <a:pPr algn="just"/>
            <a:r>
              <a:rPr lang="ru-RU" sz="1600" dirty="0" smtClean="0"/>
              <a:t>В – </a:t>
            </a:r>
            <a:r>
              <a:rPr lang="ru-RU" sz="1600" dirty="0"/>
              <a:t>мин. размер взноса на капитальный ремонт общего имущества в многоквартирном </a:t>
            </a:r>
            <a:r>
              <a:rPr lang="ru-RU" sz="1600" dirty="0" smtClean="0"/>
              <a:t>доме, </a:t>
            </a:r>
            <a:r>
              <a:rPr lang="ru-RU" sz="1600" dirty="0"/>
              <a:t>руб./ кв</a:t>
            </a:r>
            <a:r>
              <a:rPr lang="ru-RU" sz="1600" dirty="0" smtClean="0"/>
              <a:t>. м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 smtClean="0"/>
              <a:t>S ж</a:t>
            </a:r>
            <a:r>
              <a:rPr lang="ru-RU" sz="1600" i="1" dirty="0" smtClean="0"/>
              <a:t> </a:t>
            </a:r>
            <a:r>
              <a:rPr lang="ru-RU" sz="1600" dirty="0"/>
              <a:t>– общая площадь помещений в многоквартирных </a:t>
            </a:r>
            <a:r>
              <a:rPr lang="ru-RU" sz="1600" dirty="0" smtClean="0"/>
              <a:t>домах, </a:t>
            </a:r>
            <a:r>
              <a:rPr lang="ru-RU" sz="1600" dirty="0"/>
              <a:t>принадлежащих собственникам, кв</a:t>
            </a:r>
            <a:r>
              <a:rPr lang="ru-RU" sz="1600" dirty="0" smtClean="0"/>
              <a:t>. м</a:t>
            </a:r>
            <a:r>
              <a:rPr lang="ru-RU" sz="1600" dirty="0"/>
              <a:t>;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b="1" i="1" u="sng" dirty="0"/>
              <a:t>Оценка общей потребности в средствах на финансирование капитального ремонта по видам </a:t>
            </a:r>
            <a:r>
              <a:rPr lang="ru-RU" sz="1600" b="1" i="1" u="sng" dirty="0" smtClean="0"/>
              <a:t>работ :</a:t>
            </a:r>
            <a:r>
              <a:rPr lang="ru-RU" sz="1600" dirty="0" smtClean="0"/>
              <a:t> </a:t>
            </a:r>
            <a:endParaRPr lang="ru-RU" sz="1600" dirty="0"/>
          </a:p>
          <a:p>
            <a:pPr algn="just"/>
            <a:r>
              <a:rPr lang="ru-RU" sz="1600" b="1" dirty="0" err="1" smtClean="0">
                <a:solidFill>
                  <a:srgbClr val="FF0000"/>
                </a:solidFill>
              </a:rPr>
              <a:t>Скр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= V</a:t>
            </a:r>
            <a:r>
              <a:rPr lang="ru-RU" sz="1600" b="1" dirty="0" smtClean="0">
                <a:solidFill>
                  <a:srgbClr val="FF0000"/>
                </a:solidFill>
              </a:rPr>
              <a:t>р-т</a:t>
            </a:r>
            <a:r>
              <a:rPr lang="en-US" sz="1600" b="1" dirty="0" smtClean="0">
                <a:solidFill>
                  <a:srgbClr val="FF0000"/>
                </a:solidFill>
              </a:rPr>
              <a:t>i </a:t>
            </a:r>
            <a:r>
              <a:rPr lang="en-US" sz="1600" b="1" dirty="0">
                <a:solidFill>
                  <a:srgbClr val="FF0000"/>
                </a:solidFill>
              </a:rPr>
              <a:t>× </a:t>
            </a:r>
            <a:r>
              <a:rPr lang="ru-RU" sz="1600" b="1" dirty="0">
                <a:solidFill>
                  <a:srgbClr val="FF0000"/>
                </a:solidFill>
              </a:rPr>
              <a:t>с </a:t>
            </a:r>
            <a:r>
              <a:rPr lang="ru-RU" sz="1600" b="1" dirty="0" err="1" smtClean="0">
                <a:solidFill>
                  <a:srgbClr val="FF0000"/>
                </a:solidFill>
              </a:rPr>
              <a:t>пр</a:t>
            </a:r>
            <a:r>
              <a:rPr lang="en-US" sz="1600" b="1" dirty="0" smtClean="0">
                <a:solidFill>
                  <a:srgbClr val="FF0000"/>
                </a:solidFill>
              </a:rPr>
              <a:t>i 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</a:p>
          <a:p>
            <a:pPr algn="just"/>
            <a:r>
              <a:rPr lang="ru-RU" sz="1600" dirty="0"/>
              <a:t>где: </a:t>
            </a:r>
          </a:p>
          <a:p>
            <a:pPr algn="just"/>
            <a:r>
              <a:rPr lang="ru-RU" sz="1600" dirty="0" err="1" smtClean="0"/>
              <a:t>Скр</a:t>
            </a:r>
            <a:r>
              <a:rPr lang="ru-RU" sz="1600" dirty="0" smtClean="0"/>
              <a:t> </a:t>
            </a:r>
            <a:r>
              <a:rPr lang="ru-RU" sz="1600" dirty="0"/>
              <a:t>– потребность в средствах на финансирование </a:t>
            </a:r>
            <a:r>
              <a:rPr lang="ru-RU" sz="1600" dirty="0" smtClean="0"/>
              <a:t>вида </a:t>
            </a:r>
            <a:r>
              <a:rPr lang="ru-RU" sz="1600" dirty="0"/>
              <a:t>работ в многоквартирном доме, руб.; </a:t>
            </a:r>
          </a:p>
          <a:p>
            <a:pPr algn="just"/>
            <a:r>
              <a:rPr lang="ru-RU" sz="1600" dirty="0" err="1" smtClean="0"/>
              <a:t>Vр</a:t>
            </a:r>
            <a:r>
              <a:rPr lang="ru-RU" sz="1600" dirty="0" smtClean="0"/>
              <a:t>-т</a:t>
            </a:r>
            <a:r>
              <a:rPr lang="en-US" sz="1600" dirty="0" smtClean="0"/>
              <a:t>i</a:t>
            </a:r>
            <a:r>
              <a:rPr lang="ru-RU" sz="1600" dirty="0" smtClean="0"/>
              <a:t> </a:t>
            </a:r>
            <a:r>
              <a:rPr lang="ru-RU" sz="1600" dirty="0"/>
              <a:t>– объем </a:t>
            </a:r>
            <a:r>
              <a:rPr lang="ru-RU" sz="1600" dirty="0" smtClean="0"/>
              <a:t>работ </a:t>
            </a:r>
            <a:r>
              <a:rPr lang="ru-RU" sz="1600" dirty="0"/>
              <a:t>i-</a:t>
            </a:r>
            <a:r>
              <a:rPr lang="ru-RU" sz="1600" dirty="0" err="1"/>
              <a:t>го</a:t>
            </a:r>
            <a:r>
              <a:rPr lang="ru-RU" sz="1600" dirty="0"/>
              <a:t> вида, требуемый для проведения в многоквартирном доме, ед. изм.; </a:t>
            </a:r>
          </a:p>
          <a:p>
            <a:pPr algn="just"/>
            <a:r>
              <a:rPr lang="ru-RU" sz="1600" dirty="0" err="1"/>
              <a:t>спрi</a:t>
            </a:r>
            <a:r>
              <a:rPr lang="ru-RU" sz="1600" dirty="0"/>
              <a:t> – размер предельной стоимости работ i-го вида, руб./ед</a:t>
            </a:r>
            <a:r>
              <a:rPr lang="ru-RU" sz="1600" dirty="0" smtClean="0"/>
              <a:t>. </a:t>
            </a:r>
            <a:r>
              <a:rPr lang="ru-RU" sz="1600" dirty="0" err="1" smtClean="0"/>
              <a:t>изм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9806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139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75656" y="-171450"/>
            <a:ext cx="742228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 smtClean="0"/>
              <a:t>Региональная программа капитального ремонта общего имущества в многоквартирных домах Челябинской области </a:t>
            </a:r>
            <a:endParaRPr lang="ru-RU" sz="2000" b="1" dirty="0"/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24128" y="141277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542224"/>
              </p:ext>
            </p:extLst>
          </p:nvPr>
        </p:nvGraphicFramePr>
        <p:xfrm>
          <a:off x="571473" y="1142984"/>
          <a:ext cx="8326465" cy="5573502"/>
        </p:xfrm>
        <a:graphic>
          <a:graphicData uri="http://schemas.openxmlformats.org/drawingml/2006/table">
            <a:tbl>
              <a:tblPr/>
              <a:tblGrid>
                <a:gridCol w="1895795"/>
                <a:gridCol w="1286134"/>
                <a:gridCol w="1286134"/>
                <a:gridCol w="1286134"/>
                <a:gridCol w="1286134"/>
                <a:gridCol w="1286134"/>
              </a:tblGrid>
              <a:tr h="1555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Адрес многоквартирного дома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периоды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проведения капитального ремонта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2014-2019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2020-2025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2026-2031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2032-2037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2038-2043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услуг и (или) работ по капитальному ремонту общего имущества в многоквартирном доме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Первомайская, д.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внутридомовых инженерных систем теплоснабжения, Ремонт крыши, Утепление и ремонт фасада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внутридомовых инженерных систем электроснабжения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Советская, д.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Утепление и ремонт фасада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внутридомовых инженерных систем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электроснабжения</a:t>
                      </a:r>
                    </a:p>
                    <a:p>
                      <a:pPr algn="ctr" fontAlgn="ctr"/>
                      <a:r>
                        <a:rPr kumimoji="0" lang="ru-RU" altLang="ru-RU" sz="110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Установка коллективных (</a:t>
                      </a:r>
                      <a:r>
                        <a:rPr kumimoji="0" lang="ru-RU" altLang="ru-RU" sz="110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общедомовых</a:t>
                      </a:r>
                      <a:r>
                        <a:rPr kumimoji="0" lang="ru-RU" altLang="ru-RU" sz="110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 приборов учета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внутридомовых инженерных систем теплоснабжения, Ремонт внутридомовых инженерных систем водоотведения, Ремонт внутридомовых инженерных систем холодного водоснабжения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Советская, д.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фундамента, Ремонт внутридомовых инженерных систем холодного водоснабжения, Утепление и ремонт фасада,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крыши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365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/>
          </p:cNvSpPr>
          <p:nvPr/>
        </p:nvSpPr>
        <p:spPr bwMode="auto">
          <a:xfrm>
            <a:off x="539750" y="1125538"/>
            <a:ext cx="82629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500" b="1" dirty="0">
                <a:solidFill>
                  <a:srgbClr val="800000"/>
                </a:solidFill>
              </a:rPr>
              <a:t>Способы формирования фонда капитального ремонта общего имущества в многоквартирных домах Челябинской области</a:t>
            </a:r>
            <a:endParaRPr lang="ru-RU" sz="3500" dirty="0">
              <a:solidFill>
                <a:srgbClr val="800000"/>
              </a:solidFill>
            </a:endParaRPr>
          </a:p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4400" dirty="0">
                <a:solidFill>
                  <a:srgbClr val="000000"/>
                </a:solidFill>
                <a:latin typeface="Trebuchet MS" pitchFamily="34" charset="0"/>
              </a:rPr>
              <a:t>				</a:t>
            </a:r>
          </a:p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 i="1" dirty="0"/>
              <a:t>Станислав Росляков</a:t>
            </a:r>
          </a:p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i="1" dirty="0"/>
              <a:t>Начальник юридического отдела</a:t>
            </a:r>
          </a:p>
          <a:p>
            <a:pPr algn="r"/>
            <a:r>
              <a:rPr lang="ru-RU" sz="1400" i="1" dirty="0"/>
              <a:t>	СНОФ «РО капитального </a:t>
            </a:r>
          </a:p>
          <a:p>
            <a:pPr algn="r"/>
            <a:r>
              <a:rPr lang="ru-RU" sz="1400" i="1" dirty="0"/>
              <a:t>ремонта общего имущества </a:t>
            </a:r>
          </a:p>
          <a:p>
            <a:pPr algn="r"/>
            <a:r>
              <a:rPr lang="ru-RU" sz="1400" i="1" dirty="0"/>
              <a:t> в МКД Челябинской области»</a:t>
            </a:r>
          </a:p>
          <a:p>
            <a:pPr algn="just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i="1" dirty="0"/>
              <a:t>				</a:t>
            </a:r>
            <a:endParaRPr lang="ru-RU" sz="1900" dirty="0">
              <a:latin typeface="Arial Unicode MS" pitchFamily="34" charset="-128"/>
            </a:endParaRPr>
          </a:p>
          <a:p>
            <a:pPr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843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1843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715250" cy="1143000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Формирование фонда капитального ремонта на специальном счете</a:t>
            </a:r>
            <a:endParaRPr lang="ru-RU" sz="2800" dirty="0" smtClean="0">
              <a:solidFill>
                <a:srgbClr val="8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0" algn="just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	Формирование фонда капитального ремонта на специальном счете означает, что собственники помещений в многоквартирном доме перечисляют взносы на капитальный ремонт на специальный счет в кредитной организации (в банке), фонд капитального ремонта формируется </a:t>
            </a:r>
            <a:r>
              <a:rPr lang="ru-RU" sz="2400" b="1" dirty="0" smtClean="0">
                <a:solidFill>
                  <a:srgbClr val="000066"/>
                </a:solidFill>
              </a:rPr>
              <a:t>в виде денежных средств</a:t>
            </a:r>
            <a:r>
              <a:rPr lang="ru-RU" sz="2400" dirty="0" smtClean="0">
                <a:solidFill>
                  <a:srgbClr val="000066"/>
                </a:solidFill>
              </a:rPr>
              <a:t>, находящихся на таком специальном счете (ст. 170, ч. 3, п. 1).</a:t>
            </a:r>
          </a:p>
          <a:p>
            <a:pPr marL="228600" indent="-182563" algn="just">
              <a:defRPr/>
            </a:pPr>
            <a:r>
              <a:rPr lang="ru-RU" sz="2400" dirty="0" smtClean="0"/>
              <a:t>На одном специальном счете формируется фонд по одному МКД (ст. 175, ч. 4).</a:t>
            </a:r>
          </a:p>
          <a:p>
            <a:pPr marL="228600" indent="-182563" algn="just">
              <a:defRPr/>
            </a:pPr>
            <a:r>
              <a:rPr lang="ru-RU" sz="2400" dirty="0" smtClean="0"/>
              <a:t>Открыть специальный счет в банке может юридическое лицо, которое собственники помещений выберут в качестве владельца такого специального счета (ст. 170, ч. 4, п. 4).</a:t>
            </a:r>
          </a:p>
          <a:p>
            <a:pPr marL="228600" indent="-182563">
              <a:defRPr/>
            </a:pPr>
            <a:endParaRPr lang="ru-RU" dirty="0" smtClean="0"/>
          </a:p>
        </p:txBody>
      </p:sp>
      <p:sp>
        <p:nvSpPr>
          <p:cNvPr id="20485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715250" cy="1143000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Формирование фонда капитального ремонта на специальном счете</a:t>
            </a:r>
            <a:endParaRPr lang="ru-RU" sz="2800" dirty="0" smtClean="0">
              <a:solidFill>
                <a:srgbClr val="800000"/>
              </a:solidFill>
            </a:endParaRPr>
          </a:p>
        </p:txBody>
      </p:sp>
      <p:sp>
        <p:nvSpPr>
          <p:cNvPr id="2150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 algn="just">
              <a:buFont typeface="Arial" charset="0"/>
              <a:buNone/>
            </a:pPr>
            <a:r>
              <a:rPr lang="ru-RU" sz="2000" dirty="0" smtClean="0"/>
              <a:t>		Средства со специального счета могут </a:t>
            </a:r>
            <a:r>
              <a:rPr lang="ru-RU" sz="2000" b="1" dirty="0" smtClean="0"/>
              <a:t>расходоваться только на проведение капитального ремонта того многоквартирного дома, собственники помещений в котором сформировали фонд капитального ремонта на этом специальном счете</a:t>
            </a:r>
            <a:r>
              <a:rPr lang="ru-RU" sz="2000" dirty="0" smtClean="0"/>
              <a:t>, и не могут расходоваться на капитальный ремонт других многоквартирных домов (ст. 177).</a:t>
            </a:r>
          </a:p>
          <a:p>
            <a:pPr marL="228600" indent="-182563" algn="just">
              <a:buFont typeface="Arial" charset="0"/>
              <a:buNone/>
            </a:pPr>
            <a:endParaRPr lang="ru-RU" sz="2000" b="1" dirty="0" smtClean="0"/>
          </a:p>
          <a:p>
            <a:pPr marL="228600" indent="-182563" algn="just">
              <a:buFont typeface="Arial" charset="0"/>
              <a:buNone/>
            </a:pPr>
            <a:r>
              <a:rPr lang="ru-RU" sz="2000" b="1" dirty="0" smtClean="0"/>
              <a:t>		Для расходования средств со специального счета необходимо решение общего собрания собственников помещений в многоквартирном доме. </a:t>
            </a:r>
          </a:p>
          <a:p>
            <a:pPr marL="228600" indent="-182563" algn="just">
              <a:buFont typeface="Arial" charset="0"/>
              <a:buNone/>
            </a:pPr>
            <a:endParaRPr lang="ru-RU" sz="2000" b="1" dirty="0" smtClean="0"/>
          </a:p>
          <a:p>
            <a:pPr marL="228600" indent="-182563" algn="just">
              <a:buFont typeface="Arial" charset="0"/>
              <a:buNone/>
            </a:pPr>
            <a:r>
              <a:rPr lang="ru-RU" sz="2000" b="1" dirty="0" smtClean="0"/>
              <a:t>		В случае признания владельца специального счета банкротом денежные средства, находящиеся на специальном счете, не включаются в конкурсную массу </a:t>
            </a:r>
            <a:r>
              <a:rPr lang="ru-RU" sz="2000" dirty="0" smtClean="0"/>
              <a:t>(ст. 175, ч. 6 и 7). </a:t>
            </a:r>
          </a:p>
          <a:p>
            <a:pPr marL="228600" indent="-182563">
              <a:buFont typeface="Arial" charset="0"/>
              <a:buNone/>
            </a:pPr>
            <a:endParaRPr lang="ru-RU" sz="2400" dirty="0" smtClean="0"/>
          </a:p>
          <a:p>
            <a:pPr marL="228600" indent="-182563">
              <a:buFont typeface="Arial" charset="0"/>
              <a:buNone/>
            </a:pPr>
            <a:endParaRPr lang="ru-RU" dirty="0" smtClean="0"/>
          </a:p>
          <a:p>
            <a:pPr marL="228600" indent="-182563"/>
            <a:endParaRPr lang="ru-RU" dirty="0" smtClean="0"/>
          </a:p>
        </p:txBody>
      </p:sp>
      <p:sp>
        <p:nvSpPr>
          <p:cNvPr id="21509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274638"/>
            <a:ext cx="7786687" cy="1143000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Формирование фонда капитального ремонта на счете Регионального оператора</a:t>
            </a:r>
            <a:endParaRPr lang="ru-RU" sz="2800" dirty="0" smtClean="0">
              <a:solidFill>
                <a:srgbClr val="800000"/>
              </a:solidFill>
            </a:endParaRPr>
          </a:p>
        </p:txBody>
      </p:sp>
      <p:sp>
        <p:nvSpPr>
          <p:cNvPr id="2253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 algn="just"/>
            <a:r>
              <a:rPr lang="ru-RU" sz="1700" dirty="0" smtClean="0"/>
              <a:t>Формирования фонда капитального ремонта у Регионального оператора означает, что взносы собственников помещений в многоквартирном доме перечисляются на счет организации, созданной субъектом Российской Федерации для организации проведения капитального ремонта многоквартирных домов. </a:t>
            </a:r>
          </a:p>
          <a:p>
            <a:pPr algn="just">
              <a:buNone/>
            </a:pPr>
            <a:endParaRPr lang="ru-RU" sz="1700" dirty="0" smtClean="0"/>
          </a:p>
          <a:p>
            <a:pPr algn="just"/>
            <a:r>
              <a:rPr lang="ru-RU" sz="1700" dirty="0" smtClean="0"/>
              <a:t>Региональный оператор – юридическое лицо, созданное в организационно-правовой форме «фонд» (ст. 178, ч. 1). </a:t>
            </a:r>
          </a:p>
          <a:p>
            <a:pPr algn="just">
              <a:buNone/>
            </a:pPr>
            <a:endParaRPr lang="ru-RU" sz="1700" dirty="0" smtClean="0"/>
          </a:p>
          <a:p>
            <a:pPr algn="just"/>
            <a:r>
              <a:rPr lang="ru-RU" sz="1700" dirty="0" smtClean="0"/>
              <a:t>Главной особенностью такого способа формирования фонда капремонта является то, что </a:t>
            </a:r>
            <a:r>
              <a:rPr lang="ru-RU" sz="1700" b="1" dirty="0" smtClean="0"/>
              <a:t>взносы на капитальный ремонт, которые собственники перечисляют Региональному оператору, становятся имуществом Регионального оператора </a:t>
            </a:r>
            <a:r>
              <a:rPr lang="ru-RU" sz="1700" dirty="0" smtClean="0"/>
              <a:t>(ст. 179, ч. 1), а фонд капитального ремонта формируется в виде </a:t>
            </a:r>
            <a:r>
              <a:rPr lang="ru-RU" sz="1700" b="1" dirty="0" smtClean="0"/>
              <a:t>обязательственных прав собственников помещений </a:t>
            </a:r>
            <a:r>
              <a:rPr lang="ru-RU" sz="1700" dirty="0" smtClean="0"/>
              <a:t>в многоквартирном доме в отношении Регионального оператора (ст. 170, ч. 3, п. 2). </a:t>
            </a:r>
          </a:p>
        </p:txBody>
      </p:sp>
      <p:sp>
        <p:nvSpPr>
          <p:cNvPr id="22533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274638"/>
            <a:ext cx="7786687" cy="1143000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Формирование фонда капитального ремонта на счете Регионального оператора</a:t>
            </a:r>
            <a:endParaRPr lang="ru-RU" sz="2800" dirty="0" smtClean="0"/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/>
            <a:r>
              <a:rPr lang="ru-RU" sz="1700" dirty="0" smtClean="0"/>
              <a:t>Региональный оператор вправе расходовать средства, полученные за счет платежей собственников помещений в одних многоквартирных домах, на проведение капитального ремонта других многоквартирных домов, собственники помещений в которых также формируют фонды капитального ремонта на счете Регионального оператора (ст. 182, ч. 1). Именно поэтому способ формирования фонда капитального ремонта у Регионального оператора часто называют «ЦЕНТРАЛИЗОВАННАЯ СИСТЕМА КАПИТАЛЬНОГО РЕМОНТА». </a:t>
            </a:r>
          </a:p>
          <a:p>
            <a:pPr algn="just"/>
            <a:endParaRPr lang="ru-RU" sz="1700" dirty="0" smtClean="0"/>
          </a:p>
          <a:p>
            <a:pPr algn="just"/>
            <a:r>
              <a:rPr lang="ru-RU" sz="1700" dirty="0" smtClean="0"/>
              <a:t>Средства, полученные Региональным оператором от собственников помещений в многоквартирных домах, формирующих фонды капитального ремонта у Регионального оператора, </a:t>
            </a:r>
            <a:r>
              <a:rPr lang="ru-RU" sz="1700" b="1" dirty="0" smtClean="0"/>
              <a:t>могут использоваться только для финансирования капитального ремонта общего имущества в этих домах в рамках одного МО.</a:t>
            </a:r>
            <a:endParaRPr lang="ru-RU" sz="17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1700" dirty="0" smtClean="0"/>
          </a:p>
          <a:p>
            <a:pPr algn="just"/>
            <a:r>
              <a:rPr lang="ru-RU" sz="1700" b="1" dirty="0" smtClean="0"/>
              <a:t>Собственники помещений возмещают Региональному оператору средства</a:t>
            </a:r>
            <a:r>
              <a:rPr lang="ru-RU" sz="1700" dirty="0" smtClean="0"/>
              <a:t>, израсходованные на капитальный ремонт дома сверх сформированного фонда капитального ремонта, за счет последующих взносов на капитальный ремонт (ст. 182, ч. 7). </a:t>
            </a:r>
          </a:p>
          <a:p>
            <a:endParaRPr lang="ru-RU" dirty="0" smtClean="0"/>
          </a:p>
        </p:txBody>
      </p:sp>
      <p:sp>
        <p:nvSpPr>
          <p:cNvPr id="23557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12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Новые правила проведения капитального ремонта МКД</a:t>
            </a:r>
          </a:p>
          <a:p>
            <a:endParaRPr lang="ru-RU" sz="3200" b="1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7188" y="1052513"/>
            <a:ext cx="8501062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rgbClr val="0000CC"/>
                </a:solidFill>
              </a:rPr>
              <a:t>     Изменения, внесенные в Жилищный Кодекс РФ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00CC"/>
                </a:solidFill>
              </a:rPr>
              <a:t>в декабре 2012 года упорядочили и регламентировали взаимоотношения органов управления различных уровней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00CC"/>
                </a:solidFill>
              </a:rPr>
              <a:t>и собственников общего имущества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00CC"/>
                </a:solidFill>
              </a:rPr>
              <a:t>в части капитального ремонта</a:t>
            </a:r>
          </a:p>
          <a:p>
            <a:pPr marL="342900" indent="-342900"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800000"/>
                </a:solidFill>
              </a:rPr>
              <a:t>На собственников помещений </a:t>
            </a:r>
            <a:r>
              <a:rPr lang="ru-RU" sz="2000" b="1" dirty="0">
                <a:solidFill>
                  <a:srgbClr val="000066"/>
                </a:solidFill>
              </a:rPr>
              <a:t>в МКД возложена обязанность   формирования Фонда капитального ремонта.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800000"/>
                </a:solidFill>
              </a:rPr>
              <a:t>На органы государственной власти </a:t>
            </a:r>
            <a:r>
              <a:rPr lang="ru-RU" sz="2000" b="1" dirty="0">
                <a:solidFill>
                  <a:srgbClr val="000066"/>
                </a:solidFill>
              </a:rPr>
              <a:t>Челябинской области возложена обязанность по организации обеспечения своевременного проведения капитальных ремонтов домов.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800000"/>
                </a:solidFill>
              </a:rPr>
              <a:t>На органы местного самоуправления</a:t>
            </a:r>
            <a:r>
              <a:rPr lang="ru-RU" sz="2000" b="1" dirty="0">
                <a:solidFill>
                  <a:srgbClr val="000066"/>
                </a:solidFill>
              </a:rPr>
              <a:t> возложена обязанность установления очередности, организации и контроля капитального ремонта домов.</a:t>
            </a:r>
          </a:p>
          <a:p>
            <a:pPr marL="457200" indent="-457200"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 marL="457200" indent="-457200">
              <a:defRPr/>
            </a:pPr>
            <a:r>
              <a:rPr lang="ru-RU" sz="1400" i="1" dirty="0">
                <a:solidFill>
                  <a:srgbClr val="800000"/>
                </a:solidFill>
              </a:rPr>
              <a:t>          Жилищный Кодекс и другие законы РФ подразумевают участие всех сторон в финансировании капитального ремонта на определенных условиях.</a:t>
            </a:r>
          </a:p>
          <a:p>
            <a:pPr marL="342900" indent="-342900" algn="just">
              <a:defRPr/>
            </a:pPr>
            <a:endParaRPr lang="ru-RU" sz="1600" dirty="0">
              <a:solidFill>
                <a:srgbClr val="000066"/>
              </a:solidFill>
            </a:endParaRPr>
          </a:p>
          <a:p>
            <a:pPr marL="342900" indent="-342900" algn="just">
              <a:defRPr/>
            </a:pPr>
            <a:endParaRPr lang="ru-RU" sz="2300" b="1" dirty="0">
              <a:latin typeface="Times New Roman" pitchFamily="18" charset="0"/>
            </a:endParaRPr>
          </a:p>
        </p:txBody>
      </p:sp>
      <p:sp>
        <p:nvSpPr>
          <p:cNvPr id="5127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pic>
        <p:nvPicPr>
          <p:cNvPr id="5128" name="Picture 10" descr="j02832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516563"/>
            <a:ext cx="1179512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7859712" cy="1143000"/>
          </a:xfrm>
        </p:spPr>
        <p:txBody>
          <a:bodyPr anchor="t"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Выбор способа формирования фонда капитального ремонта</a:t>
            </a:r>
            <a:endParaRPr lang="ru-RU" sz="3200" dirty="0" smtClean="0">
              <a:solidFill>
                <a:srgbClr val="8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defRPr/>
            </a:pPr>
            <a:r>
              <a:rPr lang="ru-RU" sz="2400" b="1" dirty="0" smtClean="0"/>
              <a:t>Право выбора способа формирования фонда капитального ремонта принадлежит собственникам помещений </a:t>
            </a:r>
            <a:r>
              <a:rPr lang="ru-RU" sz="2400" dirty="0" smtClean="0"/>
              <a:t>в многоквартирном доме (ст. 170, ч. 3). </a:t>
            </a:r>
            <a:r>
              <a:rPr lang="en-US" sz="2400" dirty="0" smtClean="0"/>
              <a:t>(</a:t>
            </a:r>
            <a:r>
              <a:rPr lang="ru-RU" sz="2400" dirty="0" smtClean="0"/>
              <a:t>Схема 1)</a:t>
            </a:r>
          </a:p>
          <a:p>
            <a:pPr algn="just">
              <a:buNone/>
              <a:defRPr/>
            </a:pPr>
            <a:endParaRPr lang="ru-RU" sz="2400" dirty="0" smtClean="0"/>
          </a:p>
          <a:p>
            <a:pPr algn="just">
              <a:defRPr/>
            </a:pPr>
            <a:r>
              <a:rPr lang="ru-RU" sz="2400" b="1" dirty="0" smtClean="0"/>
              <a:t>Решение о выборе способа формирования фонда капитального ремонта должно приниматься общим собранием </a:t>
            </a:r>
            <a:r>
              <a:rPr lang="ru-RU" sz="2400" dirty="0" smtClean="0"/>
              <a:t>(ст. 44, ч. 2, п. 1.1) </a:t>
            </a:r>
            <a:r>
              <a:rPr lang="ru-RU" sz="2400" b="1" dirty="0" smtClean="0"/>
              <a:t>количеством голосов не менее 2/3 от общего числа голосов </a:t>
            </a:r>
            <a:r>
              <a:rPr lang="ru-RU" sz="2400" dirty="0" smtClean="0"/>
              <a:t>собственников помещений в многоквартирном доме (ст. 46, ч. 1). </a:t>
            </a:r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  <a:p>
            <a:pPr marL="228600" indent="-182563">
              <a:defRPr/>
            </a:pPr>
            <a:endParaRPr lang="ru-RU" dirty="0" smtClean="0"/>
          </a:p>
        </p:txBody>
      </p:sp>
      <p:sp>
        <p:nvSpPr>
          <p:cNvPr id="24581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2560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49338" y="188913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800000"/>
                </a:solidFill>
              </a:rPr>
              <a:t>Проведение общего собрания собственников</a:t>
            </a:r>
            <a:r>
              <a:rPr lang="ru-RU" sz="3600"/>
              <a:t> </a:t>
            </a:r>
            <a:endParaRPr lang="ru-RU" sz="3600" b="1">
              <a:solidFill>
                <a:srgbClr val="800000"/>
              </a:solidFill>
            </a:endParaRPr>
          </a:p>
          <a:p>
            <a:endParaRPr lang="ru-RU" sz="3600" b="1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0825" y="1125538"/>
            <a:ext cx="86423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rgbClr val="000066"/>
                </a:solidFill>
              </a:rPr>
              <a:t>    </a:t>
            </a:r>
          </a:p>
          <a:p>
            <a:pPr marL="342900" indent="-342900"/>
            <a:r>
              <a:rPr lang="ru-RU" sz="2400" b="1">
                <a:solidFill>
                  <a:srgbClr val="000066"/>
                </a:solidFill>
              </a:rPr>
              <a:t>    </a:t>
            </a:r>
            <a:r>
              <a:rPr lang="ru-RU" sz="2600" b="1">
                <a:solidFill>
                  <a:srgbClr val="000066"/>
                </a:solidFill>
              </a:rPr>
              <a:t>Для принятия решения о формировании фонда капитального ремонта собственникам необходимо:</a:t>
            </a:r>
          </a:p>
          <a:p>
            <a:pPr marL="342900" indent="-342900"/>
            <a:endParaRPr lang="ru-RU" sz="1000" b="1">
              <a:solidFill>
                <a:srgbClr val="000066"/>
              </a:solidFill>
            </a:endParaRPr>
          </a:p>
          <a:p>
            <a:pPr marL="342900" indent="-342900">
              <a:buFontTx/>
              <a:buChar char="•"/>
            </a:pPr>
            <a:r>
              <a:rPr lang="ru-RU" sz="2600" b="1">
                <a:solidFill>
                  <a:srgbClr val="000066"/>
                </a:solidFill>
              </a:rPr>
              <a:t>Инициировать проведение собрания</a:t>
            </a:r>
          </a:p>
          <a:p>
            <a:pPr marL="342900" indent="-342900"/>
            <a:r>
              <a:rPr lang="ru-RU" sz="1400" i="1">
                <a:solidFill>
                  <a:srgbClr val="800000"/>
                </a:solidFill>
              </a:rPr>
              <a:t>       Инициатором собрания может выступать: председатель и (или) совет МКД, председатель и (или) правление ТСЖ и ЖСК, инициативная группа, созданная из числа собственников, любой собственник МКД, орган местного самоуправления.</a:t>
            </a:r>
          </a:p>
          <a:p>
            <a:pPr marL="342900" indent="-342900"/>
            <a:endParaRPr lang="ru-RU" sz="1400" i="1">
              <a:solidFill>
                <a:srgbClr val="80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ru-RU" sz="2600" b="1">
                <a:solidFill>
                  <a:srgbClr val="000066"/>
                </a:solidFill>
              </a:rPr>
              <a:t>Сформировать повестку дня общего собрания  </a:t>
            </a:r>
          </a:p>
          <a:p>
            <a:pPr marL="342900" indent="-342900"/>
            <a:r>
              <a:rPr lang="ru-RU" sz="2600" b="1">
                <a:solidFill>
                  <a:srgbClr val="000066"/>
                </a:solidFill>
              </a:rPr>
              <a:t>    собственников МКД</a:t>
            </a:r>
          </a:p>
          <a:p>
            <a:pPr marL="342900" indent="-342900"/>
            <a:endParaRPr lang="ru-RU" sz="1400" b="1">
              <a:solidFill>
                <a:srgbClr val="000066"/>
              </a:solidFill>
            </a:endParaRPr>
          </a:p>
          <a:p>
            <a:pPr marL="342900" indent="-342900">
              <a:buFontTx/>
              <a:buChar char="•"/>
            </a:pPr>
            <a:r>
              <a:rPr lang="ru-RU" sz="2600" b="1">
                <a:solidFill>
                  <a:srgbClr val="000066"/>
                </a:solidFill>
              </a:rPr>
              <a:t>Направить сообщения собственникам МКД о проведении собрания</a:t>
            </a:r>
          </a:p>
          <a:p>
            <a:pPr marL="342900" indent="-342900"/>
            <a:r>
              <a:rPr lang="ru-RU" sz="1400" i="1">
                <a:solidFill>
                  <a:srgbClr val="800000"/>
                </a:solidFill>
              </a:rPr>
              <a:t>        Сообщение направляется не позднее 10 дней до даты проведения  собрания </a:t>
            </a:r>
          </a:p>
        </p:txBody>
      </p:sp>
      <p:sp>
        <p:nvSpPr>
          <p:cNvPr id="25607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2662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800000"/>
                </a:solidFill>
              </a:rPr>
              <a:t>Уведомление о проведении общего собрания собственников</a:t>
            </a:r>
            <a:r>
              <a:rPr lang="ru-RU" sz="3200"/>
              <a:t> </a:t>
            </a:r>
            <a:endParaRPr lang="ru-RU" sz="3200" b="1">
              <a:solidFill>
                <a:srgbClr val="800000"/>
              </a:solidFill>
            </a:endParaRPr>
          </a:p>
          <a:p>
            <a:endParaRPr lang="ru-RU" sz="3200" b="1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0825" y="1125538"/>
            <a:ext cx="8642350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rgbClr val="000066"/>
                </a:solidFill>
              </a:rPr>
              <a:t>    </a:t>
            </a:r>
            <a:r>
              <a:rPr lang="ru-RU" sz="2600" b="1">
                <a:solidFill>
                  <a:schemeClr val="hlink"/>
                </a:solidFill>
              </a:rPr>
              <a:t>В сообщении о проведении общего собрания собственников помещений в многоквартирном доме должны быть указаны:</a:t>
            </a:r>
          </a:p>
          <a:p>
            <a:pPr marL="342900" indent="-342900"/>
            <a:endParaRPr lang="ru-RU" sz="1400" b="1">
              <a:solidFill>
                <a:schemeClr val="hlink"/>
              </a:solidFill>
            </a:endParaRPr>
          </a:p>
          <a:p>
            <a:pPr marL="342900" indent="-342900" algn="just"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сведения о лице, по инициативе которого созывается данное собрание;</a:t>
            </a:r>
          </a:p>
          <a:p>
            <a:pPr marL="342900" indent="-342900" algn="just"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форма проведения данного собрания (очное собрание или       заочное);</a:t>
            </a:r>
          </a:p>
          <a:p>
            <a:pPr marL="342900" indent="-342900" algn="just"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дата, место, время проведения  данного собрания или, в случае проведения данного собрания в форме заочного голосования, дата окончания приема решений собственников по вопросам, поставленным на голосование, и место или адрес, куда должны передаваться такие решения;</a:t>
            </a:r>
          </a:p>
          <a:p>
            <a:pPr marL="342900" indent="-342900" algn="just"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повестка дня данного собрания;</a:t>
            </a:r>
          </a:p>
          <a:p>
            <a:pPr marL="342900" indent="-342900" algn="just">
              <a:buFontTx/>
              <a:buChar char="•"/>
            </a:pPr>
            <a:r>
              <a:rPr lang="ru-RU" sz="2000" b="1">
                <a:solidFill>
                  <a:srgbClr val="000066"/>
                </a:solidFill>
              </a:rPr>
              <a:t>порядок ознакомления с информацией и (или) материалами, которые будут представлены на данном собрании, и место или адрес, где с ними можно ознакомиться.</a:t>
            </a:r>
          </a:p>
          <a:p>
            <a:pPr marL="342900" indent="-342900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26631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2765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Принятие решения о способе накопления средств фонда капитального ремонта</a:t>
            </a:r>
          </a:p>
          <a:p>
            <a:endParaRPr lang="ru-RU" sz="2800" b="1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79388" y="908050"/>
            <a:ext cx="88566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360000" algn="just"/>
            <a:r>
              <a:rPr lang="ru-RU" sz="1900" b="1" dirty="0">
                <a:solidFill>
                  <a:schemeClr val="hlink"/>
                </a:solidFill>
              </a:rPr>
              <a:t>После официального опубликования в СМИ утвержденной Правительством Челябинской области Региональной программы по проведению капитального ремонта общего имущества в многоквартирных домах, собственники помещений обязаны принять и реализовать решение о способе формировании фонда капитального ремонта в течение</a:t>
            </a:r>
            <a:r>
              <a:rPr lang="ru-RU" sz="1900" b="1" dirty="0">
                <a:solidFill>
                  <a:srgbClr val="000066"/>
                </a:solidFill>
              </a:rPr>
              <a:t> </a:t>
            </a:r>
            <a:r>
              <a:rPr lang="ru-RU" sz="1900" b="1" dirty="0">
                <a:solidFill>
                  <a:srgbClr val="800000"/>
                </a:solidFill>
              </a:rPr>
              <a:t>шести</a:t>
            </a:r>
            <a:r>
              <a:rPr lang="ru-RU" sz="1900" b="1" dirty="0">
                <a:solidFill>
                  <a:srgbClr val="000066"/>
                </a:solidFill>
              </a:rPr>
              <a:t> </a:t>
            </a:r>
            <a:r>
              <a:rPr lang="ru-RU" sz="1900" b="1" dirty="0">
                <a:solidFill>
                  <a:srgbClr val="800000"/>
                </a:solidFill>
              </a:rPr>
              <a:t>месяцев</a:t>
            </a:r>
            <a:r>
              <a:rPr lang="ru-RU" sz="1900" b="1" dirty="0">
                <a:solidFill>
                  <a:srgbClr val="000066"/>
                </a:solidFill>
              </a:rPr>
              <a:t>.</a:t>
            </a:r>
          </a:p>
          <a:p>
            <a:pPr marL="342900" indent="360000" algn="just"/>
            <a:endParaRPr lang="ru-RU" sz="800" b="1" dirty="0">
              <a:solidFill>
                <a:srgbClr val="000066"/>
              </a:solidFill>
            </a:endParaRPr>
          </a:p>
          <a:p>
            <a:pPr marL="342900" indent="360000" algn="just">
              <a:buFontTx/>
              <a:buChar char="•"/>
            </a:pPr>
            <a:r>
              <a:rPr lang="ru-RU" b="1" dirty="0">
                <a:solidFill>
                  <a:srgbClr val="000066"/>
                </a:solidFill>
              </a:rPr>
              <a:t>В течение </a:t>
            </a:r>
            <a:r>
              <a:rPr lang="ru-RU" b="1" dirty="0">
                <a:solidFill>
                  <a:srgbClr val="800000"/>
                </a:solidFill>
              </a:rPr>
              <a:t>пяти месяцев</a:t>
            </a:r>
            <a:r>
              <a:rPr lang="ru-RU" b="1" dirty="0">
                <a:solidFill>
                  <a:srgbClr val="000066"/>
                </a:solidFill>
              </a:rPr>
              <a:t> после опубликования Региональной программы капитального ремонта собственники  самостоятельно принимают решение на общем собрании о выборе одного из </a:t>
            </a:r>
            <a:r>
              <a:rPr lang="ru-RU" b="1" dirty="0">
                <a:solidFill>
                  <a:srgbClr val="800000"/>
                </a:solidFill>
              </a:rPr>
              <a:t>двух способов</a:t>
            </a:r>
            <a:r>
              <a:rPr lang="ru-RU" b="1" dirty="0">
                <a:solidFill>
                  <a:srgbClr val="000066"/>
                </a:solidFill>
              </a:rPr>
              <a:t> формирования фонда капитального ремонта.</a:t>
            </a:r>
          </a:p>
          <a:p>
            <a:pPr marL="342900" indent="360000" algn="just">
              <a:buFontTx/>
              <a:buChar char="•"/>
            </a:pPr>
            <a:r>
              <a:rPr lang="ru-RU" b="1" dirty="0">
                <a:solidFill>
                  <a:srgbClr val="000066"/>
                </a:solidFill>
              </a:rPr>
              <a:t>Если в течение </a:t>
            </a:r>
            <a:r>
              <a:rPr lang="ru-RU" b="1" dirty="0">
                <a:solidFill>
                  <a:srgbClr val="800000"/>
                </a:solidFill>
              </a:rPr>
              <a:t>пяти месяцев</a:t>
            </a:r>
            <a:r>
              <a:rPr lang="ru-RU" dirty="0"/>
              <a:t> </a:t>
            </a:r>
            <a:r>
              <a:rPr lang="ru-RU" b="1" dirty="0">
                <a:solidFill>
                  <a:srgbClr val="000066"/>
                </a:solidFill>
              </a:rPr>
              <a:t>собственниками не будет принято и реализовано решение, собрание собственников созывается органом местного самоуправления не позднее, чем за </a:t>
            </a:r>
            <a:r>
              <a:rPr lang="ru-RU" b="1" dirty="0">
                <a:solidFill>
                  <a:srgbClr val="800000"/>
                </a:solidFill>
              </a:rPr>
              <a:t>один месяц</a:t>
            </a:r>
            <a:r>
              <a:rPr lang="ru-RU" b="1" dirty="0">
                <a:solidFill>
                  <a:srgbClr val="000066"/>
                </a:solidFill>
              </a:rPr>
              <a:t> до окончания срока.</a:t>
            </a:r>
          </a:p>
          <a:p>
            <a:pPr marL="342900" indent="360000" algn="just">
              <a:buFontTx/>
              <a:buChar char="•"/>
            </a:pPr>
            <a:r>
              <a:rPr lang="ru-RU" b="1" dirty="0">
                <a:solidFill>
                  <a:srgbClr val="000066"/>
                </a:solidFill>
              </a:rPr>
              <a:t>В случае, если по истечении </a:t>
            </a:r>
            <a:r>
              <a:rPr lang="ru-RU" b="1" dirty="0">
                <a:solidFill>
                  <a:srgbClr val="800000"/>
                </a:solidFill>
              </a:rPr>
              <a:t>шести месяцев</a:t>
            </a:r>
            <a:r>
              <a:rPr lang="ru-RU" b="1" dirty="0">
                <a:solidFill>
                  <a:srgbClr val="000066"/>
                </a:solidFill>
              </a:rPr>
              <a:t> решение о выборе способа формирования фонда не принято и не реализовано, орган местного самоуправления принимает решение о формировании ФКР в отношении такого дома на счете Регионального оператора. </a:t>
            </a:r>
          </a:p>
          <a:p>
            <a:pPr marL="342900" indent="360000" algn="just"/>
            <a:r>
              <a:rPr lang="ru-RU" sz="1400" i="1" dirty="0">
                <a:solidFill>
                  <a:srgbClr val="800000"/>
                </a:solidFill>
              </a:rPr>
              <a:t>       </a:t>
            </a:r>
            <a:r>
              <a:rPr lang="ru-RU" sz="1300" i="1" dirty="0">
                <a:solidFill>
                  <a:srgbClr val="800000"/>
                </a:solidFill>
              </a:rPr>
              <a:t>Указанное решение принимается органом местного самоуправления в течение десяти дней с даты истечения шестимесячного срока, и в течение пяти дней с даты принятия решения направляется органом местного самоуправления</a:t>
            </a:r>
            <a:r>
              <a:rPr lang="ru-RU" sz="1300" b="1" dirty="0">
                <a:solidFill>
                  <a:srgbClr val="000066"/>
                </a:solidFill>
              </a:rPr>
              <a:t> </a:t>
            </a:r>
            <a:r>
              <a:rPr lang="ru-RU" sz="1300" i="1" dirty="0">
                <a:solidFill>
                  <a:srgbClr val="800000"/>
                </a:solidFill>
              </a:rPr>
              <a:t>Региональному оператору</a:t>
            </a:r>
            <a:r>
              <a:rPr lang="ru-RU" sz="1400" i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27655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7859712" cy="1143000"/>
          </a:xfrm>
        </p:spPr>
        <p:txBody>
          <a:bodyPr anchor="t"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Выбор способа формирования фонда капитального ремонта</a:t>
            </a:r>
            <a:endParaRPr lang="ru-RU" sz="3200" dirty="0" smtClean="0">
              <a:solidFill>
                <a:srgbClr val="8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. </a:t>
            </a:r>
          </a:p>
          <a:p>
            <a:pPr>
              <a:defRPr/>
            </a:pPr>
            <a:endParaRPr lang="ru-RU" sz="2800" dirty="0" smtClean="0"/>
          </a:p>
          <a:p>
            <a:pPr marL="228600" indent="-182563">
              <a:defRPr/>
            </a:pPr>
            <a:endParaRPr lang="ru-RU" dirty="0" smtClean="0"/>
          </a:p>
        </p:txBody>
      </p:sp>
      <p:sp>
        <p:nvSpPr>
          <p:cNvPr id="28677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8679" name="Picture 3" descr="C:\Users\admin\Desktop\Без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1484313"/>
            <a:ext cx="83327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/>
          </p:cNvSpPr>
          <p:nvPr/>
        </p:nvSpPr>
        <p:spPr bwMode="auto">
          <a:xfrm>
            <a:off x="285750" y="3141663"/>
            <a:ext cx="86058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 b="1" u="sng">
              <a:solidFill>
                <a:srgbClr val="800000"/>
              </a:solidFill>
            </a:endParaRPr>
          </a:p>
          <a:p>
            <a:r>
              <a:rPr lang="ru-RU" sz="2800" b="1" u="sng">
                <a:solidFill>
                  <a:srgbClr val="800000"/>
                </a:solidFill>
              </a:rPr>
              <a:t>Способ 1:</a:t>
            </a:r>
            <a:r>
              <a:rPr lang="ru-RU" sz="2800" b="1">
                <a:solidFill>
                  <a:srgbClr val="000066"/>
                </a:solidFill>
              </a:rPr>
              <a:t> Формирование фонда </a:t>
            </a:r>
          </a:p>
          <a:p>
            <a:r>
              <a:rPr lang="ru-RU" sz="2800" b="1">
                <a:solidFill>
                  <a:srgbClr val="000066"/>
                </a:solidFill>
              </a:rPr>
              <a:t>на специальном счете в банке.</a:t>
            </a:r>
          </a:p>
          <a:p>
            <a:r>
              <a:rPr lang="ru-RU" sz="2800" b="1">
                <a:solidFill>
                  <a:srgbClr val="000066"/>
                </a:solidFill>
              </a:rPr>
              <a:t> </a:t>
            </a:r>
          </a:p>
          <a:p>
            <a:endParaRPr lang="ru-RU" sz="2800" b="1" u="sng">
              <a:solidFill>
                <a:srgbClr val="800000"/>
              </a:solidFill>
            </a:endParaRPr>
          </a:p>
          <a:p>
            <a:r>
              <a:rPr lang="ru-RU" sz="2800" b="1" u="sng">
                <a:solidFill>
                  <a:srgbClr val="800000"/>
                </a:solidFill>
              </a:rPr>
              <a:t>Способ 2:</a:t>
            </a:r>
            <a:r>
              <a:rPr lang="ru-RU" sz="2800" b="1">
                <a:solidFill>
                  <a:srgbClr val="000066"/>
                </a:solidFill>
              </a:rPr>
              <a:t> Формирование фонда </a:t>
            </a:r>
          </a:p>
          <a:p>
            <a:r>
              <a:rPr lang="ru-RU" sz="2800" b="1">
                <a:solidFill>
                  <a:srgbClr val="000066"/>
                </a:solidFill>
              </a:rPr>
              <a:t>на счете Регионального оператора.</a:t>
            </a:r>
            <a:endParaRPr lang="ru-RU" sz="2800" b="1" u="sng">
              <a:solidFill>
                <a:srgbClr val="000066"/>
              </a:solidFill>
            </a:endParaRPr>
          </a:p>
          <a:p>
            <a:endParaRPr lang="ru-RU" sz="2800">
              <a:solidFill>
                <a:srgbClr val="000066"/>
              </a:solidFill>
            </a:endParaRPr>
          </a:p>
        </p:txBody>
      </p:sp>
      <p:sp>
        <p:nvSpPr>
          <p:cNvPr id="819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819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258888" y="188913"/>
            <a:ext cx="7705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Способы формирования </a:t>
            </a:r>
          </a:p>
          <a:p>
            <a:pPr algn="ctr"/>
            <a:r>
              <a:rPr lang="ru-RU" sz="2800" b="1">
                <a:solidFill>
                  <a:srgbClr val="800000"/>
                </a:solidFill>
              </a:rPr>
              <a:t>Фонда Капитального Ремонта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250825" y="1412875"/>
            <a:ext cx="87137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7) фонд </a:t>
            </a:r>
            <a:r>
              <a:rPr lang="ru-RU" sz="1400" dirty="0"/>
              <a:t>капитального ремонта - аккумулируемые в специальном порядке финансовые средства, которые формируются из взносов на капитальный ремонт, уплаченных собственниками помещений в многоквартирном доме, процентов, уплаченных собственниками таких помещений в связи с ненадлежащим исполнением ими обязанности по уплате взносов на капитальный ремонт, и процентов, начисленных за пользование денежными средствами, находящимися на специальном счете.</a:t>
            </a:r>
            <a:r>
              <a:rPr lang="ru-RU" dirty="0"/>
              <a:t> </a:t>
            </a:r>
          </a:p>
          <a:p>
            <a:r>
              <a:rPr lang="ru-RU" sz="1000" b="1" i="1" dirty="0"/>
              <a:t>Закон Челябинской области от 27.06.2013 г. № 512-ЗО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250825" y="1412875"/>
            <a:ext cx="8642350" cy="158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3" name="Picture 11" descr="j029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213100"/>
            <a:ext cx="1655763" cy="1571625"/>
          </a:xfrm>
          <a:prstGeom prst="rect">
            <a:avLst/>
          </a:prstGeom>
          <a:noFill/>
        </p:spPr>
      </p:pic>
      <p:pic>
        <p:nvPicPr>
          <p:cNvPr id="8204" name="Picture 12" descr="j02054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083175"/>
            <a:ext cx="153193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515938" y="254000"/>
          <a:ext cx="8110537" cy="5816600"/>
        </p:xfrm>
        <a:graphic>
          <a:graphicData uri="http://schemas.openxmlformats.org/presentationml/2006/ole">
            <p:oleObj spid="_x0000_s1026" r:id="rId4" imgW="8108383" imgH="5816088" progId="Excel.Sheet.8">
              <p:embed/>
            </p:oleObj>
          </a:graphicData>
        </a:graphic>
      </p:graphicFrame>
      <p:pic>
        <p:nvPicPr>
          <p:cNvPr id="1028" name="Picture 2" descr="fon_invest_01-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450" y="260350"/>
            <a:ext cx="777716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многоквартирных домов                           по способам управления,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+mn-cs"/>
              </a:rPr>
              <a:t>(в процентах)</a:t>
            </a:r>
          </a:p>
        </p:txBody>
      </p:sp>
      <p:graphicFrame>
        <p:nvGraphicFramePr>
          <p:cNvPr id="1027" name="Диаграмма 7"/>
          <p:cNvGraphicFramePr>
            <a:graphicFrameLocks/>
          </p:cNvGraphicFramePr>
          <p:nvPr/>
        </p:nvGraphicFramePr>
        <p:xfrm>
          <a:off x="755650" y="1484313"/>
          <a:ext cx="7793038" cy="4803775"/>
        </p:xfrm>
        <a:graphic>
          <a:graphicData uri="http://schemas.openxmlformats.org/presentationml/2006/ole">
            <p:oleObj spid="_x0000_s1027" name="Диаграмма" r:id="rId6" imgW="8239125" imgH="5076825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80063" y="5445125"/>
            <a:ext cx="2933700" cy="784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5229225"/>
            <a:ext cx="2449512" cy="1000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43663" y="3068638"/>
            <a:ext cx="2449512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088" y="1557338"/>
            <a:ext cx="2286000" cy="1000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5" name="TextBox 13"/>
          <p:cNvSpPr txBox="1">
            <a:spLocks noChangeArrowheads="1"/>
          </p:cNvSpPr>
          <p:nvPr/>
        </p:nvSpPr>
        <p:spPr bwMode="auto">
          <a:xfrm>
            <a:off x="611188" y="1844675"/>
            <a:ext cx="2655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Способ 2</a:t>
            </a:r>
            <a:endParaRPr lang="ru-RU"/>
          </a:p>
        </p:txBody>
      </p:sp>
      <p:sp>
        <p:nvSpPr>
          <p:cNvPr id="1036" name="TextBox 13"/>
          <p:cNvSpPr txBox="1">
            <a:spLocks noChangeArrowheads="1"/>
          </p:cNvSpPr>
          <p:nvPr/>
        </p:nvSpPr>
        <p:spPr bwMode="auto">
          <a:xfrm>
            <a:off x="6372225" y="306863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Способ 1, вариант 2 Способ 2</a:t>
            </a:r>
            <a:endParaRPr lang="ru-RU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755650" y="5445125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Способ 1, вариант 2 Способ 2</a:t>
            </a:r>
          </a:p>
        </p:txBody>
      </p:sp>
      <p:sp>
        <p:nvSpPr>
          <p:cNvPr id="1038" name="Rectangle 18"/>
          <p:cNvSpPr>
            <a:spLocks noChangeArrowheads="1"/>
          </p:cNvSpPr>
          <p:nvPr/>
        </p:nvSpPr>
        <p:spPr bwMode="auto">
          <a:xfrm>
            <a:off x="5580063" y="5516563"/>
            <a:ext cx="295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Способ 1, варианты 1,2 </a:t>
            </a:r>
          </a:p>
          <a:p>
            <a:r>
              <a:rPr lang="ru-RU" b="1">
                <a:solidFill>
                  <a:srgbClr val="000066"/>
                </a:solidFill>
              </a:rPr>
              <a:t>Способ 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7859712" cy="1143000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Принятие решения о формировании фонда капитального ремонта на специальном счете</a:t>
            </a:r>
            <a:endParaRPr lang="ru-RU" sz="2400" dirty="0" smtClean="0">
              <a:solidFill>
                <a:srgbClr val="8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</a:rPr>
              <a:t>	Если собственники помещений выбрали формирование фонда капремонта на специальном счете</a:t>
            </a:r>
            <a:r>
              <a:rPr lang="ru-RU" sz="2000" dirty="0" smtClean="0">
                <a:solidFill>
                  <a:srgbClr val="000066"/>
                </a:solidFill>
              </a:rPr>
              <a:t>, помимо этого решения на том же общем собрании собственников помещений в многоквартирном доме должны быть приняты еще несколько решений, указанных в части 4 статьи 170 Жилищного кодекса: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2000" b="1" dirty="0" smtClean="0"/>
              <a:t>1) о размере ежемесячного взноса на капитальный ремонт</a:t>
            </a:r>
            <a:endParaRPr lang="ru-RU" sz="2000" dirty="0" smtClean="0"/>
          </a:p>
          <a:p>
            <a:pPr indent="0" algn="just">
              <a:buFont typeface="Arial" charset="0"/>
              <a:buNone/>
              <a:defRPr/>
            </a:pPr>
            <a:r>
              <a:rPr lang="ru-RU" sz="2000" b="1" dirty="0" smtClean="0"/>
              <a:t>2) о перечне услуг и (или) работ по капитальному ремонту общего имущества в многоквартирном доме</a:t>
            </a:r>
            <a:endParaRPr lang="ru-RU" sz="2000" dirty="0" smtClean="0"/>
          </a:p>
          <a:p>
            <a:pPr indent="0" algn="just">
              <a:buFont typeface="Arial" charset="0"/>
              <a:buNone/>
              <a:defRPr/>
            </a:pPr>
            <a:r>
              <a:rPr lang="ru-RU" sz="2000" b="1" dirty="0" smtClean="0"/>
              <a:t>3)</a:t>
            </a:r>
            <a:r>
              <a:rPr lang="ru-RU" sz="2000" dirty="0" smtClean="0"/>
              <a:t> </a:t>
            </a:r>
            <a:r>
              <a:rPr lang="ru-RU" sz="2000" b="1" dirty="0" smtClean="0"/>
              <a:t>о сроках проведения капитального ремонта общего имущества в многоквартирном доме</a:t>
            </a:r>
            <a:endParaRPr lang="ru-RU" sz="2000" dirty="0" smtClean="0"/>
          </a:p>
          <a:p>
            <a:pPr indent="0" algn="just">
              <a:buFont typeface="Arial" charset="0"/>
              <a:buNone/>
              <a:defRPr/>
            </a:pPr>
            <a:r>
              <a:rPr lang="ru-RU" sz="2000" b="1" dirty="0" smtClean="0"/>
              <a:t>4) о владельце специального счета</a:t>
            </a:r>
            <a:endParaRPr lang="ru-RU" sz="2000" dirty="0" smtClean="0"/>
          </a:p>
          <a:p>
            <a:pPr indent="0" algn="just">
              <a:buFont typeface="Arial" charset="0"/>
              <a:buNone/>
              <a:defRPr/>
            </a:pPr>
            <a:r>
              <a:rPr lang="ru-RU" sz="2000" b="1" dirty="0" smtClean="0"/>
              <a:t>5) о кредитной организации, в которой будет открыт специальный счет</a:t>
            </a:r>
            <a:endParaRPr lang="ru-RU" sz="2000" dirty="0" smtClean="0"/>
          </a:p>
          <a:p>
            <a:pPr marL="228600" indent="-182563">
              <a:defRPr/>
            </a:pPr>
            <a:endParaRPr lang="ru-RU" dirty="0" smtClean="0"/>
          </a:p>
        </p:txBody>
      </p:sp>
      <p:sp>
        <p:nvSpPr>
          <p:cNvPr id="30725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7859712" cy="1143000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Принятие решения о формировании ФКР на счете Регионального оператора</a:t>
            </a:r>
            <a:r>
              <a:rPr lang="ru-RU" sz="2800" dirty="0" smtClean="0">
                <a:solidFill>
                  <a:srgbClr val="800000"/>
                </a:solidFill>
              </a:rPr>
              <a:t/>
            </a:r>
            <a:br>
              <a:rPr lang="ru-RU" sz="2800" dirty="0" smtClean="0">
                <a:solidFill>
                  <a:srgbClr val="800000"/>
                </a:solidFill>
              </a:rPr>
            </a:br>
            <a:endParaRPr lang="ru-RU" sz="2800" b="1" dirty="0" smtClean="0">
              <a:solidFill>
                <a:srgbClr val="8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indent="0" algn="just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	 В случае, если принято решение о формировании ФКР на счете Регионального оператора:</a:t>
            </a:r>
            <a:endParaRPr lang="ru-RU" sz="1800" dirty="0" smtClean="0">
              <a:solidFill>
                <a:srgbClr val="000066"/>
              </a:solidFill>
            </a:endParaRPr>
          </a:p>
          <a:p>
            <a:pPr algn="just">
              <a:defRPr/>
            </a:pPr>
            <a:r>
              <a:rPr lang="ru-RU" sz="1800" dirty="0" smtClean="0"/>
              <a:t>Для принятия решения о выборе способа формирования фонда капремонта у Регионального оператора необходимо большинство голосов не менее 2/3 голосов от общего числа голосов собственников помещений в многоквартирном доме (ст. 44, ч. 2, п.1.1; ст. 46, ч.1). </a:t>
            </a:r>
          </a:p>
          <a:p>
            <a:pPr algn="just">
              <a:defRPr/>
            </a:pPr>
            <a:r>
              <a:rPr lang="ru-RU" sz="1800" dirty="0" smtClean="0"/>
              <a:t>Для реализации принятого собственниками помещений решения копия протокола общего собрания собственников помещений должна быть направлена Региональному оператору. </a:t>
            </a:r>
          </a:p>
          <a:p>
            <a:pPr marL="228600" indent="-182563" algn="just">
              <a:defRPr/>
            </a:pPr>
            <a:r>
              <a:rPr lang="ru-RU" sz="1800" b="1" dirty="0" smtClean="0"/>
              <a:t>Собственники помещений </a:t>
            </a:r>
            <a:r>
              <a:rPr lang="ru-RU" sz="1800" dirty="0" smtClean="0"/>
              <a:t>в многоквартирном доме, принявшие решение о формировании фонда капремонта на счете Регионального оператора, а также собственники, не принявшие решение о выборе способе формирования фонда капитального ремонта, решение за которых принял орган местного самоуправление, </a:t>
            </a:r>
            <a:r>
              <a:rPr lang="ru-RU" sz="1800" b="1" dirty="0" smtClean="0"/>
              <a:t>обязаны заключить с Региональным оператором договор </a:t>
            </a:r>
            <a:r>
              <a:rPr lang="ru-RU" sz="1800" dirty="0" smtClean="0"/>
              <a:t>о формировании фонда капитального ремонта и об организации проведения капитального ремонта (ст. 181, ч. 1). </a:t>
            </a:r>
          </a:p>
          <a:p>
            <a:pPr marL="228600" indent="-182563">
              <a:defRPr/>
            </a:pPr>
            <a:endParaRPr lang="ru-RU" dirty="0" smtClean="0"/>
          </a:p>
        </p:txBody>
      </p:sp>
      <p:sp>
        <p:nvSpPr>
          <p:cNvPr id="31749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42878-97CE-4A55-9EAB-FCCA8AEAAF8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40963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1071563" y="1643063"/>
            <a:ext cx="764381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Задачи, предмет деятельности  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и функции Регионального оператора капитального ремонта общего имущества в многоквартирных домах 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Челябинской области</a:t>
            </a:r>
          </a:p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dirty="0" smtClean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		</a:t>
            </a:r>
            <a:endParaRPr lang="ru-RU" i="1" dirty="0" smtClean="0"/>
          </a:p>
          <a:p>
            <a:pPr algn="just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100" i="1" dirty="0" smtClean="0"/>
              <a:t>				</a:t>
            </a:r>
            <a:endParaRPr lang="ru-RU" dirty="0"/>
          </a:p>
        </p:txBody>
      </p:sp>
      <p:pic>
        <p:nvPicPr>
          <p:cNvPr id="40965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Прямоугольник 5"/>
          <p:cNvSpPr>
            <a:spLocks noChangeArrowheads="1"/>
          </p:cNvSpPr>
          <p:nvPr/>
        </p:nvSpPr>
        <p:spPr bwMode="auto">
          <a:xfrm>
            <a:off x="2286000" y="4429131"/>
            <a:ext cx="6572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 i="1" dirty="0"/>
              <a:t>Самохвал Андрей Викторович</a:t>
            </a:r>
            <a:r>
              <a:rPr lang="ru-RU" sz="1400" i="1" dirty="0"/>
              <a:t>– </a:t>
            </a:r>
          </a:p>
          <a:p>
            <a:pPr algn="r"/>
            <a:r>
              <a:rPr lang="ru-RU" sz="1400" i="1" dirty="0"/>
              <a:t>				начальник отдела специализированной некоммерческой организации - фонда</a:t>
            </a:r>
          </a:p>
          <a:p>
            <a:pPr algn="r"/>
            <a:r>
              <a:rPr lang="ru-RU" sz="1400" i="1" dirty="0"/>
              <a:t>«Региональный оператор капитального </a:t>
            </a:r>
          </a:p>
          <a:p>
            <a:pPr algn="r"/>
            <a:r>
              <a:rPr lang="ru-RU" sz="1400" i="1" dirty="0"/>
              <a:t>ремонта общего имущества </a:t>
            </a:r>
          </a:p>
          <a:p>
            <a:pPr algn="r"/>
            <a:r>
              <a:rPr lang="ru-RU" sz="1400" i="1" dirty="0"/>
              <a:t> в многоквартирных домах </a:t>
            </a:r>
          </a:p>
          <a:p>
            <a:pPr algn="r"/>
            <a:r>
              <a:rPr lang="ru-RU" sz="1400" i="1" dirty="0"/>
              <a:t>Челябинской области»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92275" y="-242888"/>
            <a:ext cx="6923088" cy="1568451"/>
          </a:xfrm>
        </p:spPr>
        <p:txBody>
          <a:bodyPr/>
          <a:lstStyle/>
          <a:p>
            <a:r>
              <a:rPr lang="ru-RU" sz="3200" b="1" smtClean="0">
                <a:solidFill>
                  <a:srgbClr val="800000"/>
                </a:solidFill>
              </a:rPr>
              <a:t>Участники процесса организации и проведения капитального ремонта</a:t>
            </a:r>
          </a:p>
        </p:txBody>
      </p:sp>
      <p:sp>
        <p:nvSpPr>
          <p:cNvPr id="6148" name="Заголовок 2"/>
          <p:cNvSpPr txBox="1">
            <a:spLocks/>
          </p:cNvSpPr>
          <p:nvPr/>
        </p:nvSpPr>
        <p:spPr bwMode="auto">
          <a:xfrm>
            <a:off x="1979613" y="1500188"/>
            <a:ext cx="19446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2060"/>
                </a:solidFill>
              </a:rPr>
              <a:t>Субъект Российской федерации</a:t>
            </a:r>
          </a:p>
        </p:txBody>
      </p:sp>
      <p:sp>
        <p:nvSpPr>
          <p:cNvPr id="6149" name="Заголовок 2"/>
          <p:cNvSpPr txBox="1">
            <a:spLocks/>
          </p:cNvSpPr>
          <p:nvPr/>
        </p:nvSpPr>
        <p:spPr bwMode="auto">
          <a:xfrm>
            <a:off x="4500563" y="3716338"/>
            <a:ext cx="45354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6150" name="Заголовок 2"/>
          <p:cNvSpPr txBox="1">
            <a:spLocks/>
          </p:cNvSpPr>
          <p:nvPr/>
        </p:nvSpPr>
        <p:spPr bwMode="auto">
          <a:xfrm>
            <a:off x="5940425" y="1628775"/>
            <a:ext cx="2303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2060"/>
                </a:solidFill>
              </a:rPr>
              <a:t>Муниципальные образования</a:t>
            </a:r>
          </a:p>
        </p:txBody>
      </p:sp>
      <p:sp>
        <p:nvSpPr>
          <p:cNvPr id="6151" name="Заголовок 2"/>
          <p:cNvSpPr txBox="1">
            <a:spLocks/>
          </p:cNvSpPr>
          <p:nvPr/>
        </p:nvSpPr>
        <p:spPr bwMode="auto">
          <a:xfrm>
            <a:off x="1763713" y="3644900"/>
            <a:ext cx="2232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2060"/>
                </a:solidFill>
              </a:rPr>
              <a:t>Региональный оператор </a:t>
            </a:r>
          </a:p>
        </p:txBody>
      </p:sp>
      <p:sp>
        <p:nvSpPr>
          <p:cNvPr id="6152" name="Rectangle 19"/>
          <p:cNvSpPr>
            <a:spLocks noChangeArrowheads="1"/>
          </p:cNvSpPr>
          <p:nvPr/>
        </p:nvSpPr>
        <p:spPr bwMode="auto">
          <a:xfrm>
            <a:off x="611188" y="1484313"/>
            <a:ext cx="3529012" cy="1368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20"/>
          <p:cNvSpPr>
            <a:spLocks noChangeArrowheads="1"/>
          </p:cNvSpPr>
          <p:nvPr/>
        </p:nvSpPr>
        <p:spPr bwMode="auto">
          <a:xfrm>
            <a:off x="4572000" y="1484313"/>
            <a:ext cx="3744913" cy="13684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21"/>
          <p:cNvSpPr>
            <a:spLocks noChangeArrowheads="1"/>
          </p:cNvSpPr>
          <p:nvPr/>
        </p:nvSpPr>
        <p:spPr bwMode="auto">
          <a:xfrm>
            <a:off x="611188" y="3357563"/>
            <a:ext cx="3529012" cy="136683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22"/>
          <p:cNvSpPr>
            <a:spLocks noChangeArrowheads="1"/>
          </p:cNvSpPr>
          <p:nvPr/>
        </p:nvSpPr>
        <p:spPr bwMode="auto">
          <a:xfrm>
            <a:off x="4572000" y="3357563"/>
            <a:ext cx="3744913" cy="136683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Заголовок 2"/>
          <p:cNvSpPr txBox="1">
            <a:spLocks/>
          </p:cNvSpPr>
          <p:nvPr/>
        </p:nvSpPr>
        <p:spPr bwMode="auto">
          <a:xfrm>
            <a:off x="5867400" y="3500438"/>
            <a:ext cx="21605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2060"/>
                </a:solidFill>
              </a:rPr>
              <a:t>Управляющие компании </a:t>
            </a:r>
          </a:p>
        </p:txBody>
      </p:sp>
      <p:sp>
        <p:nvSpPr>
          <p:cNvPr id="6157" name="Rectangle 22"/>
          <p:cNvSpPr>
            <a:spLocks noChangeArrowheads="1"/>
          </p:cNvSpPr>
          <p:nvPr/>
        </p:nvSpPr>
        <p:spPr bwMode="auto">
          <a:xfrm>
            <a:off x="611188" y="5084763"/>
            <a:ext cx="3529012" cy="13684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22"/>
          <p:cNvSpPr>
            <a:spLocks noChangeArrowheads="1"/>
          </p:cNvSpPr>
          <p:nvPr/>
        </p:nvSpPr>
        <p:spPr bwMode="auto">
          <a:xfrm>
            <a:off x="4572000" y="5072063"/>
            <a:ext cx="3744913" cy="13811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9" name="Picture 21" descr="j0233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1204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2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00438"/>
            <a:ext cx="10588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3" descr="j01863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12144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j02167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5157788"/>
            <a:ext cx="954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8" descr="j03012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1557338"/>
            <a:ext cx="13668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9" descr="j024069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514350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Заголовок 2"/>
          <p:cNvSpPr txBox="1">
            <a:spLocks/>
          </p:cNvSpPr>
          <p:nvPr/>
        </p:nvSpPr>
        <p:spPr bwMode="auto">
          <a:xfrm>
            <a:off x="1692275" y="5229225"/>
            <a:ext cx="2232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2060"/>
                </a:solidFill>
              </a:rPr>
              <a:t>Собственники общего имущества </a:t>
            </a:r>
          </a:p>
        </p:txBody>
      </p:sp>
      <p:sp>
        <p:nvSpPr>
          <p:cNvPr id="6166" name="Заголовок 2"/>
          <p:cNvSpPr txBox="1">
            <a:spLocks/>
          </p:cNvSpPr>
          <p:nvPr/>
        </p:nvSpPr>
        <p:spPr bwMode="auto">
          <a:xfrm>
            <a:off x="6011863" y="5373688"/>
            <a:ext cx="2232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2060"/>
                </a:solidFill>
              </a:rPr>
              <a:t>Подрядные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2"/>
          <p:cNvSpPr>
            <a:spLocks/>
          </p:cNvSpPr>
          <p:nvPr/>
        </p:nvSpPr>
        <p:spPr bwMode="auto">
          <a:xfrm>
            <a:off x="428625" y="285750"/>
            <a:ext cx="846455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87425"/>
            <a:r>
              <a:rPr lang="ru-RU" sz="2800" b="1">
                <a:solidFill>
                  <a:srgbClr val="000066"/>
                </a:solidFill>
              </a:rPr>
              <a:t>Специализированная </a:t>
            </a:r>
          </a:p>
          <a:p>
            <a:pPr algn="ctr" defTabSz="987425"/>
            <a:r>
              <a:rPr lang="ru-RU" sz="2800" b="1">
                <a:solidFill>
                  <a:srgbClr val="000066"/>
                </a:solidFill>
              </a:rPr>
              <a:t>некоммерческая организация – </a:t>
            </a:r>
          </a:p>
          <a:p>
            <a:pPr algn="ctr" defTabSz="987425"/>
            <a:r>
              <a:rPr lang="ru-RU" sz="2800" b="1">
                <a:solidFill>
                  <a:srgbClr val="000066"/>
                </a:solidFill>
              </a:rPr>
              <a:t>фонд «Региональный оператор капитального ремонта общего имущества в многоквартирных домах Челябинской области» (далее именуется – Региональный оператор) осуществляет деятельность, направленную на обеспечение проведения капитального ремонта общего имущества </a:t>
            </a:r>
          </a:p>
          <a:p>
            <a:pPr algn="ctr" defTabSz="987425"/>
            <a:r>
              <a:rPr lang="ru-RU" sz="2800" b="1">
                <a:solidFill>
                  <a:srgbClr val="000066"/>
                </a:solidFill>
              </a:rPr>
              <a:t>в многоквартирных домах, </a:t>
            </a:r>
          </a:p>
          <a:p>
            <a:pPr algn="ctr" defTabSz="987425"/>
            <a:r>
              <a:rPr lang="ru-RU" sz="2800" b="1">
                <a:solidFill>
                  <a:srgbClr val="000066"/>
                </a:solidFill>
              </a:rPr>
              <a:t>расположенных на территории </a:t>
            </a:r>
          </a:p>
          <a:p>
            <a:pPr algn="ctr" defTabSz="987425"/>
            <a:r>
              <a:rPr lang="ru-RU" sz="2800" b="1">
                <a:solidFill>
                  <a:srgbClr val="000066"/>
                </a:solidFill>
              </a:rPr>
              <a:t>Челябинской области</a:t>
            </a:r>
            <a:endParaRPr lang="ru-RU" sz="2600" b="1">
              <a:solidFill>
                <a:srgbClr val="000066"/>
              </a:solidFill>
            </a:endParaRPr>
          </a:p>
          <a:p>
            <a:pPr defTabSz="987425"/>
            <a:endParaRPr lang="ru-RU" sz="1600" i="1">
              <a:solidFill>
                <a:srgbClr val="800000"/>
              </a:solidFill>
            </a:endParaRPr>
          </a:p>
        </p:txBody>
      </p:sp>
      <p:pic>
        <p:nvPicPr>
          <p:cNvPr id="43012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7C5FD-6E6F-4C2A-9351-3B6D0469CB7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44035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1785938" y="142875"/>
            <a:ext cx="7072312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dirty="0">
                <a:solidFill>
                  <a:srgbClr val="000066"/>
                </a:solidFill>
              </a:rPr>
              <a:t>Попечительский Совет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dirty="0">
                <a:solidFill>
                  <a:srgbClr val="000066"/>
                </a:solidFill>
              </a:rPr>
              <a:t>Регионального оператора</a:t>
            </a:r>
            <a:r>
              <a:rPr lang="ru-RU" dirty="0"/>
              <a:t> 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dirty="0"/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 dirty="0">
                <a:solidFill>
                  <a:srgbClr val="000066"/>
                </a:solidFill>
              </a:rPr>
              <a:t>Шаль С.В.</a:t>
            </a:r>
            <a:r>
              <a:rPr lang="ru-RU" sz="1600" b="1" dirty="0">
                <a:solidFill>
                  <a:srgbClr val="800000"/>
                </a:solidFill>
              </a:rPr>
              <a:t> - заместитель председателя Правительства Челябинской области, председатель попечительского совета.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 dirty="0" err="1">
                <a:solidFill>
                  <a:srgbClr val="000066"/>
                </a:solidFill>
              </a:rPr>
              <a:t>Тупикин</a:t>
            </a:r>
            <a:r>
              <a:rPr lang="ru-RU" sz="1600" b="1" dirty="0">
                <a:solidFill>
                  <a:srgbClr val="000066"/>
                </a:solidFill>
              </a:rPr>
              <a:t> В.А.</a:t>
            </a:r>
            <a:r>
              <a:rPr lang="ru-RU" sz="1600" b="1" dirty="0">
                <a:solidFill>
                  <a:srgbClr val="800000"/>
                </a:solidFill>
              </a:rPr>
              <a:t> - Министр строительства, инфраструктуры и дорожного хозяйства Челябинской области, заместитель председателя попечительского совета.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 dirty="0" err="1">
                <a:solidFill>
                  <a:srgbClr val="000066"/>
                </a:solidFill>
              </a:rPr>
              <a:t>Белавкин</a:t>
            </a:r>
            <a:r>
              <a:rPr lang="ru-RU" sz="1600" b="1" dirty="0">
                <a:solidFill>
                  <a:srgbClr val="000066"/>
                </a:solidFill>
              </a:rPr>
              <a:t> И.В.</a:t>
            </a:r>
            <a:r>
              <a:rPr lang="ru-RU" sz="1600" b="1" dirty="0">
                <a:solidFill>
                  <a:srgbClr val="800000"/>
                </a:solidFill>
              </a:rPr>
              <a:t> - заместитель Министра строительства, инфраструктуры и дорожного хозяйства Челябинской области.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 dirty="0" err="1">
                <a:solidFill>
                  <a:srgbClr val="000066"/>
                </a:solidFill>
              </a:rPr>
              <a:t>Карликанов</a:t>
            </a:r>
            <a:r>
              <a:rPr lang="ru-RU" sz="1600" b="1" dirty="0">
                <a:solidFill>
                  <a:srgbClr val="000066"/>
                </a:solidFill>
              </a:rPr>
              <a:t> Ю.Р.</a:t>
            </a:r>
            <a:r>
              <a:rPr lang="ru-RU" sz="1600" b="1" dirty="0">
                <a:solidFill>
                  <a:srgbClr val="800000"/>
                </a:solidFill>
              </a:rPr>
              <a:t> - первый заместитель председателя Законодательного Собрания Челябинской области.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 dirty="0" err="1">
                <a:solidFill>
                  <a:srgbClr val="000066"/>
                </a:solidFill>
              </a:rPr>
              <a:t>Кучиц</a:t>
            </a:r>
            <a:r>
              <a:rPr lang="ru-RU" sz="1600" b="1" dirty="0">
                <a:solidFill>
                  <a:srgbClr val="000066"/>
                </a:solidFill>
              </a:rPr>
              <a:t> Т.В.</a:t>
            </a:r>
            <a:r>
              <a:rPr lang="ru-RU" sz="1600" b="1" dirty="0">
                <a:solidFill>
                  <a:srgbClr val="800000"/>
                </a:solidFill>
              </a:rPr>
              <a:t> - Председатель Государственного комитета «Единый тарифный орган Челябинской области».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 dirty="0">
                <a:solidFill>
                  <a:srgbClr val="000066"/>
                </a:solidFill>
              </a:rPr>
              <a:t>Овчинников С.Г.</a:t>
            </a:r>
            <a:r>
              <a:rPr lang="ru-RU" sz="1600" b="1" dirty="0">
                <a:solidFill>
                  <a:srgbClr val="800000"/>
                </a:solidFill>
              </a:rPr>
              <a:t> - Председатель Правления Некоммерческого партнерства "</a:t>
            </a:r>
            <a:r>
              <a:rPr lang="ru-RU" sz="1600" b="1" dirty="0" err="1">
                <a:solidFill>
                  <a:srgbClr val="800000"/>
                </a:solidFill>
              </a:rPr>
              <a:t>Саморегулируемая</a:t>
            </a:r>
            <a:r>
              <a:rPr lang="ru-RU" sz="1600" b="1" dirty="0">
                <a:solidFill>
                  <a:srgbClr val="800000"/>
                </a:solidFill>
              </a:rPr>
              <a:t> организация «Уральское                     жилищно-коммунальное строительство».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600" b="1" dirty="0">
                <a:solidFill>
                  <a:srgbClr val="000066"/>
                </a:solidFill>
              </a:rPr>
              <a:t>Рыжий Д.С.</a:t>
            </a:r>
            <a:r>
              <a:rPr lang="ru-RU" sz="1600" b="1" dirty="0">
                <a:solidFill>
                  <a:srgbClr val="800000"/>
                </a:solidFill>
              </a:rPr>
              <a:t> - Первый заместитель Председателя областного                        Совета Челябинского областного общественного                                    социально-правового движения "За возрождение Урала"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4CAE2-8A79-4E9E-9180-547167731E6D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45059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2286000" y="214313"/>
            <a:ext cx="6643688" cy="63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0066"/>
                </a:solidFill>
              </a:rPr>
              <a:t>Правление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dirty="0">
                <a:solidFill>
                  <a:srgbClr val="000066"/>
                </a:solidFill>
              </a:rPr>
              <a:t>Регионального оператора</a:t>
            </a:r>
            <a:r>
              <a:rPr lang="ru-RU" dirty="0"/>
              <a:t>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dirty="0"/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>
                <a:solidFill>
                  <a:srgbClr val="000066"/>
                </a:solidFill>
              </a:rPr>
              <a:t>Плюскова Н.Н.</a:t>
            </a:r>
            <a:r>
              <a:rPr lang="ru-RU" b="1" dirty="0">
                <a:solidFill>
                  <a:srgbClr val="800000"/>
                </a:solidFill>
              </a:rPr>
              <a:t> – Председатель Правления, Генеральный директор.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700" b="1" dirty="0">
              <a:solidFill>
                <a:srgbClr val="000066"/>
              </a:solidFill>
            </a:endParaRP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>
                <a:solidFill>
                  <a:srgbClr val="000066"/>
                </a:solidFill>
              </a:rPr>
              <a:t>Васильев В.В.</a:t>
            </a:r>
            <a:r>
              <a:rPr lang="ru-RU" b="1" dirty="0">
                <a:solidFill>
                  <a:srgbClr val="800000"/>
                </a:solidFill>
              </a:rPr>
              <a:t> – Первый заместитель Генерального директора по техническим вопросам.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700" b="1" dirty="0">
              <a:solidFill>
                <a:srgbClr val="000066"/>
              </a:solidFill>
            </a:endParaRP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>
                <a:solidFill>
                  <a:srgbClr val="000066"/>
                </a:solidFill>
              </a:rPr>
              <a:t>Дмитриев А.Г.</a:t>
            </a:r>
            <a:r>
              <a:rPr lang="ru-RU" b="1" dirty="0">
                <a:solidFill>
                  <a:srgbClr val="800000"/>
                </a:solidFill>
              </a:rPr>
              <a:t> – Начальник Управления инженерной инфраструктуры Министерства строительства, инфраструктуры и дорожного хозяйства Челябинской области.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700" b="1" dirty="0">
              <a:solidFill>
                <a:srgbClr val="000066"/>
              </a:solidFill>
            </a:endParaRP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 err="1">
                <a:solidFill>
                  <a:srgbClr val="000066"/>
                </a:solidFill>
              </a:rPr>
              <a:t>Долотов</a:t>
            </a:r>
            <a:r>
              <a:rPr lang="ru-RU" b="1" dirty="0">
                <a:solidFill>
                  <a:srgbClr val="000066"/>
                </a:solidFill>
              </a:rPr>
              <a:t> В.А.</a:t>
            </a:r>
            <a:r>
              <a:rPr lang="ru-RU" b="1" dirty="0">
                <a:solidFill>
                  <a:srgbClr val="800000"/>
                </a:solidFill>
              </a:rPr>
              <a:t> - Заместитель начальника Управления инженерной инфраструктуры Министерства строительства, инфраструктуры и дорожного хозяйства Челябинской области.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700" b="1" dirty="0">
              <a:solidFill>
                <a:srgbClr val="000066"/>
              </a:solidFill>
            </a:endParaRP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>
                <a:solidFill>
                  <a:srgbClr val="000066"/>
                </a:solidFill>
              </a:rPr>
              <a:t>Комлев А.В.</a:t>
            </a:r>
            <a:r>
              <a:rPr lang="ru-RU" b="1" dirty="0">
                <a:solidFill>
                  <a:srgbClr val="800000"/>
                </a:solidFill>
              </a:rPr>
              <a:t> - Начальник юридического отдела </a:t>
            </a:r>
            <a:r>
              <a:rPr lang="ru-RU" b="1" dirty="0" smtClean="0">
                <a:solidFill>
                  <a:srgbClr val="800000"/>
                </a:solidFill>
              </a:rPr>
              <a:t>Министерства </a:t>
            </a:r>
            <a:r>
              <a:rPr lang="ru-RU" b="1" dirty="0">
                <a:solidFill>
                  <a:srgbClr val="800000"/>
                </a:solidFill>
              </a:rPr>
              <a:t>строительства, инфраструктуры </a:t>
            </a:r>
            <a:r>
              <a:rPr lang="ru-RU" b="1" dirty="0" smtClean="0">
                <a:solidFill>
                  <a:srgbClr val="800000"/>
                </a:solidFill>
              </a:rPr>
              <a:t>и </a:t>
            </a:r>
            <a:r>
              <a:rPr lang="ru-RU" b="1" dirty="0">
                <a:solidFill>
                  <a:srgbClr val="800000"/>
                </a:solidFill>
              </a:rPr>
              <a:t>дорожного хозяйства Челябинской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84622-8F05-447E-93EE-456E41F6C9BF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46083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Прямоугольник 3"/>
          <p:cNvSpPr>
            <a:spLocks noChangeArrowheads="1"/>
          </p:cNvSpPr>
          <p:nvPr/>
        </p:nvSpPr>
        <p:spPr bwMode="auto">
          <a:xfrm>
            <a:off x="1285875" y="285750"/>
            <a:ext cx="728662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dirty="0">
                <a:solidFill>
                  <a:srgbClr val="000066"/>
                </a:solidFill>
              </a:rPr>
              <a:t>Попечительский Совет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dirty="0">
                <a:solidFill>
                  <a:srgbClr val="000066"/>
                </a:solidFill>
              </a:rPr>
              <a:t>Регионального оператора</a:t>
            </a:r>
            <a:r>
              <a:rPr lang="ru-RU" dirty="0"/>
              <a:t>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dirty="0"/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>
                <a:solidFill>
                  <a:srgbClr val="800000"/>
                </a:solidFill>
              </a:rPr>
              <a:t>Попечительский совет Регионального оператора является органом, осуществляющим надзор: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600" b="1" dirty="0">
              <a:solidFill>
                <a:srgbClr val="800000"/>
              </a:solidFill>
            </a:endParaRP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Tx/>
              <a:buChar char="-"/>
            </a:pPr>
            <a:r>
              <a:rPr lang="ru-RU" b="1" dirty="0">
                <a:solidFill>
                  <a:srgbClr val="800000"/>
                </a:solidFill>
              </a:rPr>
              <a:t> за деятельностью Регионального оператора; 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600" b="1" dirty="0">
              <a:solidFill>
                <a:srgbClr val="800000"/>
              </a:solidFill>
            </a:endParaRP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Tx/>
              <a:buChar char="-"/>
            </a:pPr>
            <a:r>
              <a:rPr lang="ru-RU" b="1" dirty="0">
                <a:solidFill>
                  <a:srgbClr val="800000"/>
                </a:solidFill>
              </a:rPr>
              <a:t> за принятием решений правлением Регионального оператора и генеральным директором и обеспечением их исполнения;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600" b="1" dirty="0">
              <a:solidFill>
                <a:srgbClr val="800000"/>
              </a:solidFill>
            </a:endParaRP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Tx/>
              <a:buChar char="-"/>
            </a:pPr>
            <a:r>
              <a:rPr lang="ru-RU" b="1" dirty="0">
                <a:solidFill>
                  <a:srgbClr val="800000"/>
                </a:solidFill>
              </a:rPr>
              <a:t> за использованием средств Регионального оператора;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600" b="1" dirty="0">
                <a:solidFill>
                  <a:srgbClr val="800000"/>
                </a:solidFill>
              </a:rPr>
              <a:t> </a:t>
            </a:r>
          </a:p>
          <a:p>
            <a:pPr algn="just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Tx/>
              <a:buChar char="-"/>
            </a:pPr>
            <a:r>
              <a:rPr lang="ru-RU" b="1" dirty="0">
                <a:solidFill>
                  <a:srgbClr val="800000"/>
                </a:solidFill>
              </a:rPr>
              <a:t> за соблюдением Региональным оператором </a:t>
            </a:r>
            <a:r>
              <a:rPr lang="ru-RU" b="1" dirty="0" smtClean="0">
                <a:solidFill>
                  <a:srgbClr val="800000"/>
                </a:solidFill>
              </a:rPr>
              <a:t>законодательства </a:t>
            </a:r>
            <a:r>
              <a:rPr lang="ru-RU" b="1" dirty="0">
                <a:solidFill>
                  <a:srgbClr val="800000"/>
                </a:solidFill>
              </a:rPr>
              <a:t>Российской Федерации, </a:t>
            </a:r>
            <a:r>
              <a:rPr lang="ru-RU" b="1" dirty="0" smtClean="0">
                <a:solidFill>
                  <a:srgbClr val="800000"/>
                </a:solidFill>
              </a:rPr>
              <a:t>Челябинской </a:t>
            </a:r>
            <a:r>
              <a:rPr lang="ru-RU" b="1" dirty="0">
                <a:solidFill>
                  <a:srgbClr val="800000"/>
                </a:solidFill>
              </a:rPr>
              <a:t>области и Устава.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Содержимое 2"/>
          <p:cNvSpPr>
            <a:spLocks/>
          </p:cNvSpPr>
          <p:nvPr/>
        </p:nvSpPr>
        <p:spPr bwMode="auto">
          <a:xfrm>
            <a:off x="250825" y="115888"/>
            <a:ext cx="86423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>
                <a:solidFill>
                  <a:srgbClr val="002060"/>
                </a:solidFill>
              </a:rPr>
              <a:t>   </a:t>
            </a:r>
            <a:r>
              <a:rPr lang="ru-RU" sz="3200" b="1">
                <a:solidFill>
                  <a:srgbClr val="002060"/>
                </a:solidFill>
              </a:rPr>
              <a:t>Цели реализуемые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002060"/>
                </a:solidFill>
              </a:rPr>
              <a:t>Региональным оператором: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1000" b="1">
              <a:solidFill>
                <a:srgbClr val="002060"/>
              </a:solidFill>
            </a:endParaRP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ru-RU" sz="1200"/>
              <a:t>    </a:t>
            </a:r>
            <a:r>
              <a:rPr lang="ru-RU" sz="1600" b="1">
                <a:solidFill>
                  <a:srgbClr val="800000"/>
                </a:solidFill>
              </a:rPr>
              <a:t>Обеспечение проведения капитального ремонта общего имущества в многоквартирном доме, в объеме и в сроки, которые предусмотрены Региональной программой капитального ремонта общего имущества в многоквартирных домах Челябинской области на 2014-2043 годы.</a:t>
            </a: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ru-RU" sz="1600" b="1">
                <a:solidFill>
                  <a:srgbClr val="800000"/>
                </a:solidFill>
              </a:rPr>
              <a:t>    Финансирование капитального ремонта общего имущества в многоквартирном доме, в том числе в случае недостаточности средств фонда капитального ремонта, за счет средств, полученных за счет платежей собственников помещений в других многоквартирных домах, формирующих фонды капитального ремонта на счете Регионального оператора, за счет субсидий, полученных из бюджета Челябинской области и (или) местного бюджета. </a:t>
            </a: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  <a:buFontTx/>
              <a:buChar char="•"/>
            </a:pPr>
            <a:r>
              <a:rPr lang="ru-RU" sz="1600" b="1">
                <a:solidFill>
                  <a:srgbClr val="800000"/>
                </a:solidFill>
              </a:rPr>
              <a:t>    Ведение обязательного учета средств, заимствованных </a:t>
            </a: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</a:pPr>
            <a:r>
              <a:rPr lang="ru-RU" sz="1600" b="1">
                <a:solidFill>
                  <a:srgbClr val="800000"/>
                </a:solidFill>
              </a:rPr>
              <a:t>на проведение капитального ремонта общего имущества в </a:t>
            </a: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</a:pPr>
            <a:r>
              <a:rPr lang="ru-RU" sz="1600" b="1">
                <a:solidFill>
                  <a:srgbClr val="800000"/>
                </a:solidFill>
              </a:rPr>
              <a:t>многоквартирном доме из фондов капитального ремонта</a:t>
            </a: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</a:pPr>
            <a:r>
              <a:rPr lang="ru-RU" sz="1600" b="1">
                <a:solidFill>
                  <a:srgbClr val="800000"/>
                </a:solidFill>
              </a:rPr>
              <a:t>других многоквартирных домов, возврата таких заимствований </a:t>
            </a: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</a:pPr>
            <a:r>
              <a:rPr lang="ru-RU" sz="1600" b="1">
                <a:solidFill>
                  <a:srgbClr val="800000"/>
                </a:solidFill>
              </a:rPr>
              <a:t>в сроки и на условиях в соответствии с законодательством.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47109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Содержимое 2"/>
          <p:cNvSpPr>
            <a:spLocks/>
          </p:cNvSpPr>
          <p:nvPr/>
        </p:nvSpPr>
        <p:spPr bwMode="auto">
          <a:xfrm>
            <a:off x="250825" y="142875"/>
            <a:ext cx="86423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>
                <a:solidFill>
                  <a:srgbClr val="002060"/>
                </a:solidFill>
              </a:rPr>
              <a:t>   </a:t>
            </a:r>
            <a:r>
              <a:rPr lang="ru-RU" sz="3200" b="1">
                <a:solidFill>
                  <a:srgbClr val="002060"/>
                </a:solidFill>
              </a:rPr>
              <a:t>Структура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002060"/>
                </a:solidFill>
              </a:rPr>
              <a:t>Регионального оператора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1000" b="1">
              <a:solidFill>
                <a:srgbClr val="002060"/>
              </a:solidFill>
            </a:endParaRPr>
          </a:p>
          <a:p>
            <a:pPr algn="just" defTabSz="987425" eaLnBrk="0" hangingPunct="0">
              <a:lnSpc>
                <a:spcPct val="130000"/>
              </a:lnSpc>
              <a:buClr>
                <a:schemeClr val="tx1"/>
              </a:buClr>
              <a:buSzPct val="130000"/>
            </a:pPr>
            <a:endParaRPr lang="ru-RU" sz="1600" b="1">
              <a:solidFill>
                <a:srgbClr val="800000"/>
              </a:solidFill>
            </a:endParaRPr>
          </a:p>
        </p:txBody>
      </p:sp>
      <p:sp>
        <p:nvSpPr>
          <p:cNvPr id="1026" name="Прямоугольник 39"/>
          <p:cNvSpPr>
            <a:spLocks noChangeArrowheads="1"/>
          </p:cNvSpPr>
          <p:nvPr/>
        </p:nvSpPr>
        <p:spPr bwMode="auto">
          <a:xfrm>
            <a:off x="1857375" y="1643063"/>
            <a:ext cx="5715000" cy="2603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Генеральный директор СНОФ «РО капитального ремонта МКД Челябинской области» </a:t>
            </a:r>
          </a:p>
        </p:txBody>
      </p:sp>
      <p:sp>
        <p:nvSpPr>
          <p:cNvPr id="1027" name="Прямоугольник 3"/>
          <p:cNvSpPr>
            <a:spLocks noChangeArrowheads="1"/>
          </p:cNvSpPr>
          <p:nvPr/>
        </p:nvSpPr>
        <p:spPr bwMode="auto">
          <a:xfrm>
            <a:off x="571500" y="2214563"/>
            <a:ext cx="2033588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Заместитель генерального директора по финансам и экономике</a:t>
            </a: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Прямоугольник 12"/>
          <p:cNvSpPr>
            <a:spLocks noChangeArrowheads="1"/>
          </p:cNvSpPr>
          <p:nvPr/>
        </p:nvSpPr>
        <p:spPr bwMode="auto">
          <a:xfrm>
            <a:off x="642938" y="3143250"/>
            <a:ext cx="1654175" cy="493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Бухгалтерия</a:t>
            </a: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2938" y="3929063"/>
            <a:ext cx="1635125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Отдел формирования и учета фонда капитального ремонта</a:t>
            </a:r>
            <a:endParaRPr lang="ru-RU" b="1" dirty="0">
              <a:solidFill>
                <a:srgbClr val="00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30" name="Прямоугольник 18"/>
          <p:cNvSpPr>
            <a:spLocks noChangeArrowheads="1"/>
          </p:cNvSpPr>
          <p:nvPr/>
        </p:nvSpPr>
        <p:spPr bwMode="auto">
          <a:xfrm>
            <a:off x="642938" y="4857750"/>
            <a:ext cx="1652587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Финансово-расчетный отдел </a:t>
            </a: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Прямоугольник 4"/>
          <p:cNvSpPr>
            <a:spLocks noChangeArrowheads="1"/>
          </p:cNvSpPr>
          <p:nvPr/>
        </p:nvSpPr>
        <p:spPr bwMode="auto">
          <a:xfrm>
            <a:off x="3000375" y="2214563"/>
            <a:ext cx="2093913" cy="6429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Первый заместитель генерального директора по техническим вопросам</a:t>
            </a:r>
            <a:endParaRPr lang="ru-RU" b="1" dirty="0">
              <a:solidFill>
                <a:srgbClr val="00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32" name="Прямоугольник 19"/>
          <p:cNvSpPr>
            <a:spLocks noChangeArrowheads="1"/>
          </p:cNvSpPr>
          <p:nvPr/>
        </p:nvSpPr>
        <p:spPr bwMode="auto">
          <a:xfrm>
            <a:off x="3000375" y="3071813"/>
            <a:ext cx="2076450" cy="61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Отдел мониторинга и планирования региональной программы</a:t>
            </a: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Прямоугольник 25"/>
          <p:cNvSpPr>
            <a:spLocks noChangeArrowheads="1"/>
          </p:cNvSpPr>
          <p:nvPr/>
        </p:nvSpPr>
        <p:spPr bwMode="auto">
          <a:xfrm>
            <a:off x="3000375" y="3929063"/>
            <a:ext cx="2074863" cy="603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Отдел экспертизы  и подготовки документов капитального ремонта  </a:t>
            </a:r>
            <a:endParaRPr lang="ru-RU" b="1" dirty="0">
              <a:solidFill>
                <a:srgbClr val="00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34" name="Прямоугольник 27"/>
          <p:cNvSpPr>
            <a:spLocks noChangeArrowheads="1"/>
          </p:cNvSpPr>
          <p:nvPr/>
        </p:nvSpPr>
        <p:spPr bwMode="auto">
          <a:xfrm>
            <a:off x="3000375" y="4714875"/>
            <a:ext cx="2074863" cy="59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Отдел службы заказчика  </a:t>
            </a: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Прямоугольник 26"/>
          <p:cNvSpPr>
            <a:spLocks noChangeArrowheads="1"/>
          </p:cNvSpPr>
          <p:nvPr/>
        </p:nvSpPr>
        <p:spPr bwMode="auto">
          <a:xfrm>
            <a:off x="3000375" y="5500688"/>
            <a:ext cx="2074863" cy="1214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ru-RU" sz="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ru-RU" sz="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Территориальные отделы в МО Челябинской области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Челябинский, Центральный, Магнитогорский, Златоустовский, Кыштымский, Троицкий. </a:t>
            </a: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Прямоугольник 49"/>
          <p:cNvSpPr>
            <a:spLocks noChangeArrowheads="1"/>
          </p:cNvSpPr>
          <p:nvPr/>
        </p:nvSpPr>
        <p:spPr bwMode="auto">
          <a:xfrm>
            <a:off x="7643813" y="2214563"/>
            <a:ext cx="817562" cy="812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00" b="1" dirty="0" err="1">
                <a:solidFill>
                  <a:srgbClr val="000066"/>
                </a:solidFill>
                <a:latin typeface="+mj-lt"/>
                <a:cs typeface="Arial" pitchFamily="34" charset="0"/>
              </a:rPr>
              <a:t>Юриди-ческий</a:t>
            </a: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 отдел </a:t>
            </a:r>
          </a:p>
          <a:p>
            <a:pPr algn="ctr">
              <a:spcAft>
                <a:spcPts val="1000"/>
              </a:spcAft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643813" y="3429000"/>
            <a:ext cx="692150" cy="6000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Отдел кадров</a:t>
            </a: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5357813" y="2214563"/>
            <a:ext cx="2093912" cy="6429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Заместитель генерального директора по связям с общественностью</a:t>
            </a:r>
            <a:endParaRPr lang="ru-RU" b="1" dirty="0">
              <a:solidFill>
                <a:srgbClr val="00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146" name="Прямоугольник 19"/>
          <p:cNvSpPr>
            <a:spLocks noChangeArrowheads="1"/>
          </p:cNvSpPr>
          <p:nvPr/>
        </p:nvSpPr>
        <p:spPr bwMode="auto">
          <a:xfrm>
            <a:off x="5357813" y="3071813"/>
            <a:ext cx="2076450" cy="61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sz="1000" b="1">
                <a:solidFill>
                  <a:srgbClr val="000066"/>
                </a:solidFill>
              </a:rPr>
              <a:t>Отдел по работе со СМИ, пропаганде и обращениям граждан, юрлиц </a:t>
            </a: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22" name="Прямоугольник 25"/>
          <p:cNvSpPr>
            <a:spLocks noChangeArrowheads="1"/>
          </p:cNvSpPr>
          <p:nvPr/>
        </p:nvSpPr>
        <p:spPr bwMode="auto">
          <a:xfrm>
            <a:off x="5357813" y="3929063"/>
            <a:ext cx="2074862" cy="603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>
                <a:solidFill>
                  <a:srgbClr val="000066"/>
                </a:solidFill>
                <a:latin typeface="+mj-lt"/>
                <a:cs typeface="Arial" pitchFamily="34" charset="0"/>
              </a:rPr>
              <a:t>Общий отдел</a:t>
            </a:r>
            <a:endParaRPr lang="ru-RU" b="1" dirty="0">
              <a:solidFill>
                <a:srgbClr val="000066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28750" y="2071688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-1108869" y="3821907"/>
            <a:ext cx="2644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962819" y="4321969"/>
            <a:ext cx="3644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321969" y="3321844"/>
            <a:ext cx="17875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750969" y="2893219"/>
            <a:ext cx="16446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356894" y="1999457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3928269" y="2142332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1356519" y="2142332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6287294" y="2142332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14313" y="2500313"/>
            <a:ext cx="357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786063" y="2500313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214938" y="2428875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14313" y="335756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14313" y="421481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14313" y="514350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038" idx="3"/>
          </p:cNvCxnSpPr>
          <p:nvPr/>
        </p:nvCxnSpPr>
        <p:spPr>
          <a:xfrm rot="10800000" flipV="1">
            <a:off x="8335963" y="3714750"/>
            <a:ext cx="236537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214938" y="42148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214938" y="335756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786063" y="34290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786063" y="428625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endCxn id="1034" idx="1"/>
          </p:cNvCxnSpPr>
          <p:nvPr/>
        </p:nvCxnSpPr>
        <p:spPr>
          <a:xfrm>
            <a:off x="2786063" y="5000625"/>
            <a:ext cx="214312" cy="1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2786063" y="614362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>
            <a:off x="7930356" y="2142332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71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2149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Содержимое 2"/>
          <p:cNvSpPr>
            <a:spLocks/>
          </p:cNvSpPr>
          <p:nvPr/>
        </p:nvSpPr>
        <p:spPr bwMode="auto">
          <a:xfrm>
            <a:off x="250825" y="188913"/>
            <a:ext cx="86423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defTabSz="987425"/>
            <a:r>
              <a:rPr lang="ru-RU" sz="2800" b="1">
                <a:solidFill>
                  <a:srgbClr val="002060"/>
                </a:solidFill>
              </a:rPr>
              <a:t> </a:t>
            </a:r>
            <a:r>
              <a:rPr lang="ru-RU" sz="2800" b="1">
                <a:solidFill>
                  <a:srgbClr val="800000"/>
                </a:solidFill>
              </a:rPr>
              <a:t>Распределение отделов </a:t>
            </a:r>
          </a:p>
          <a:p>
            <a:pPr marL="342900" indent="-342900" algn="r" defTabSz="987425"/>
            <a:r>
              <a:rPr lang="ru-RU" sz="2800" b="1">
                <a:solidFill>
                  <a:srgbClr val="800000"/>
                </a:solidFill>
              </a:rPr>
              <a:t>по территории </a:t>
            </a:r>
          </a:p>
          <a:p>
            <a:pPr marL="342900" indent="-342900" algn="r" defTabSz="987425"/>
            <a:r>
              <a:rPr lang="ru-RU" sz="2800" b="1">
                <a:solidFill>
                  <a:srgbClr val="800000"/>
                </a:solidFill>
              </a:rPr>
              <a:t>Челябинской области</a:t>
            </a:r>
          </a:p>
          <a:p>
            <a:pPr marL="342900" indent="-342900" algn="r" defTabSz="987425"/>
            <a:endParaRPr lang="ru-RU" sz="2800" b="1">
              <a:solidFill>
                <a:srgbClr val="800000"/>
              </a:solidFill>
            </a:endParaRPr>
          </a:p>
          <a:p>
            <a:pPr marL="342900" indent="-342900" algn="r" defTabSz="987425"/>
            <a:r>
              <a:rPr lang="ru-RU" b="1">
                <a:solidFill>
                  <a:srgbClr val="000066"/>
                </a:solidFill>
              </a:rPr>
              <a:t>Челябинский отдел</a:t>
            </a:r>
          </a:p>
          <a:p>
            <a:pPr marL="342900" indent="-342900" algn="r" defTabSz="987425"/>
            <a:endParaRPr lang="ru-RU" b="1">
              <a:solidFill>
                <a:srgbClr val="000066"/>
              </a:solidFill>
            </a:endParaRPr>
          </a:p>
          <a:p>
            <a:pPr marL="342900" indent="-342900" algn="r" defTabSz="987425"/>
            <a:r>
              <a:rPr lang="ru-RU" b="1">
                <a:solidFill>
                  <a:srgbClr val="000066"/>
                </a:solidFill>
              </a:rPr>
              <a:t>Центральный отдел</a:t>
            </a:r>
          </a:p>
          <a:p>
            <a:pPr marL="342900" indent="-342900" algn="r" defTabSz="987425"/>
            <a:endParaRPr lang="ru-RU" b="1">
              <a:solidFill>
                <a:srgbClr val="000066"/>
              </a:solidFill>
            </a:endParaRPr>
          </a:p>
          <a:p>
            <a:pPr marL="342900" indent="-342900" algn="r" defTabSz="987425"/>
            <a:r>
              <a:rPr lang="ru-RU" b="1">
                <a:solidFill>
                  <a:srgbClr val="000066"/>
                </a:solidFill>
              </a:rPr>
              <a:t>Магнитогорский  отдел</a:t>
            </a:r>
          </a:p>
          <a:p>
            <a:pPr marL="342900" indent="-342900" algn="r" defTabSz="987425"/>
            <a:endParaRPr lang="ru-RU" b="1">
              <a:solidFill>
                <a:srgbClr val="000066"/>
              </a:solidFill>
            </a:endParaRPr>
          </a:p>
          <a:p>
            <a:pPr marL="342900" indent="-342900" algn="r" defTabSz="987425"/>
            <a:r>
              <a:rPr lang="ru-RU" b="1">
                <a:solidFill>
                  <a:srgbClr val="000066"/>
                </a:solidFill>
              </a:rPr>
              <a:t>Златоустовский отдел</a:t>
            </a:r>
          </a:p>
          <a:p>
            <a:pPr marL="342900" indent="-342900" algn="r" defTabSz="987425"/>
            <a:endParaRPr lang="ru-RU" b="1">
              <a:solidFill>
                <a:srgbClr val="000066"/>
              </a:solidFill>
            </a:endParaRPr>
          </a:p>
          <a:p>
            <a:pPr marL="342900" indent="-342900" algn="r" defTabSz="987425"/>
            <a:r>
              <a:rPr lang="ru-RU" b="1">
                <a:solidFill>
                  <a:srgbClr val="000066"/>
                </a:solidFill>
              </a:rPr>
              <a:t>Кыштымский отдел</a:t>
            </a:r>
          </a:p>
          <a:p>
            <a:pPr marL="342900" indent="-342900" algn="r" defTabSz="987425"/>
            <a:endParaRPr lang="ru-RU" b="1">
              <a:solidFill>
                <a:srgbClr val="000066"/>
              </a:solidFill>
            </a:endParaRPr>
          </a:p>
          <a:p>
            <a:pPr marL="342900" indent="-342900" algn="r" defTabSz="987425"/>
            <a:r>
              <a:rPr lang="ru-RU" b="1">
                <a:solidFill>
                  <a:srgbClr val="000066"/>
                </a:solidFill>
              </a:rPr>
              <a:t>Троицкий отдел</a:t>
            </a:r>
          </a:p>
          <a:p>
            <a:pPr marL="342900" indent="-342900" algn="r" defTabSz="987425"/>
            <a:endParaRPr lang="ru-RU" b="1">
              <a:solidFill>
                <a:srgbClr val="000066"/>
              </a:solidFill>
            </a:endParaRPr>
          </a:p>
        </p:txBody>
      </p:sp>
      <p:pic>
        <p:nvPicPr>
          <p:cNvPr id="49156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reg_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47656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3708400" y="2060575"/>
            <a:ext cx="215900" cy="215900"/>
          </a:xfrm>
          <a:prstGeom prst="ellips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635375" y="1989138"/>
            <a:ext cx="215900" cy="215900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1835150" y="4581525"/>
            <a:ext cx="215900" cy="2159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2339975" y="2060575"/>
            <a:ext cx="215900" cy="2159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16238" y="1268413"/>
            <a:ext cx="215900" cy="2159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3708400" y="3573463"/>
            <a:ext cx="215900" cy="215900"/>
          </a:xfrm>
          <a:prstGeom prst="ellips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6156325" y="1989138"/>
            <a:ext cx="215900" cy="215900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6084888" y="2565400"/>
            <a:ext cx="215900" cy="215900"/>
          </a:xfrm>
          <a:prstGeom prst="ellips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5795963" y="3068638"/>
            <a:ext cx="215900" cy="2159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588125" y="4724400"/>
            <a:ext cx="215900" cy="215900"/>
          </a:xfrm>
          <a:prstGeom prst="ellips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5867400" y="3644900"/>
            <a:ext cx="215900" cy="2159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6156325" y="4149725"/>
            <a:ext cx="215900" cy="2159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Содержимое 2"/>
          <p:cNvSpPr>
            <a:spLocks/>
          </p:cNvSpPr>
          <p:nvPr/>
        </p:nvSpPr>
        <p:spPr bwMode="auto">
          <a:xfrm>
            <a:off x="250825" y="115888"/>
            <a:ext cx="86423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>
                <a:solidFill>
                  <a:srgbClr val="002060"/>
                </a:solidFill>
              </a:rPr>
              <a:t>   </a:t>
            </a:r>
            <a:r>
              <a:rPr lang="ru-RU" sz="3200" b="1">
                <a:solidFill>
                  <a:srgbClr val="002060"/>
                </a:solidFill>
              </a:rPr>
              <a:t>Структура территориальных 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002060"/>
                </a:solidFill>
              </a:rPr>
              <a:t>отделений РО</a:t>
            </a:r>
          </a:p>
          <a:p>
            <a:pPr algn="ctr" defTabSz="987425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1600" b="1">
              <a:solidFill>
                <a:srgbClr val="800000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9875" algn="l"/>
                <a:tab pos="3151188" algn="l"/>
                <a:tab pos="3690938" algn="l"/>
                <a:tab pos="4500563" algn="l"/>
                <a:tab pos="5851525" algn="l"/>
                <a:tab pos="5940425" algn="l"/>
                <a:tab pos="6300788" algn="l"/>
                <a:tab pos="6661150" algn="l"/>
                <a:tab pos="8191500" algn="l"/>
              </a:tabLst>
            </a:pPr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9875" algn="l"/>
                <a:tab pos="3151188" algn="l"/>
                <a:tab pos="3690938" algn="l"/>
                <a:tab pos="4500563" algn="l"/>
                <a:tab pos="5851525" algn="l"/>
                <a:tab pos="5940425" algn="l"/>
                <a:tab pos="6300788" algn="l"/>
                <a:tab pos="6661150" algn="l"/>
                <a:tab pos="8191500" algn="l"/>
              </a:tabLst>
            </a:pPr>
            <a:endParaRPr lang="ru-RU"/>
          </a:p>
        </p:txBody>
      </p:sp>
      <p:sp>
        <p:nvSpPr>
          <p:cNvPr id="50183" name="Прямая соединительная линия 16"/>
          <p:cNvSpPr>
            <a:spLocks noChangeShapeType="1"/>
          </p:cNvSpPr>
          <p:nvPr/>
        </p:nvSpPr>
        <p:spPr bwMode="auto">
          <a:xfrm>
            <a:off x="1331913" y="1844675"/>
            <a:ext cx="6048375" cy="0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0184" name="Прямая со стрелкой 28"/>
          <p:cNvCxnSpPr>
            <a:cxnSpLocks noChangeShapeType="1"/>
          </p:cNvCxnSpPr>
          <p:nvPr/>
        </p:nvCxnSpPr>
        <p:spPr bwMode="auto">
          <a:xfrm rot="5400000">
            <a:off x="3857625" y="1714500"/>
            <a:ext cx="285750" cy="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</p:spPr>
      </p:cxnSp>
      <p:sp>
        <p:nvSpPr>
          <p:cNvPr id="50185" name="Прямая соединительная линия 30"/>
          <p:cNvSpPr>
            <a:spLocks noChangeShapeType="1"/>
          </p:cNvSpPr>
          <p:nvPr/>
        </p:nvSpPr>
        <p:spPr bwMode="auto">
          <a:xfrm>
            <a:off x="2843213" y="1844675"/>
            <a:ext cx="0" cy="3889375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0186" name="Прямая со стрелкой 33"/>
          <p:cNvCxnSpPr>
            <a:cxnSpLocks noChangeShapeType="1"/>
          </p:cNvCxnSpPr>
          <p:nvPr/>
        </p:nvCxnSpPr>
        <p:spPr bwMode="auto">
          <a:xfrm rot="10800000">
            <a:off x="2411413" y="5661025"/>
            <a:ext cx="431800" cy="730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</p:spPr>
      </p:cxnSp>
      <p:cxnSp>
        <p:nvCxnSpPr>
          <p:cNvPr id="50187" name="Прямая со стрелкой 34"/>
          <p:cNvCxnSpPr>
            <a:cxnSpLocks noChangeShapeType="1"/>
          </p:cNvCxnSpPr>
          <p:nvPr/>
        </p:nvCxnSpPr>
        <p:spPr bwMode="auto">
          <a:xfrm flipV="1">
            <a:off x="2843213" y="5661025"/>
            <a:ext cx="504825" cy="730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</p:spPr>
      </p:cxnSp>
      <p:sp>
        <p:nvSpPr>
          <p:cNvPr id="50188" name="Прямая соединительная линия 42"/>
          <p:cNvSpPr>
            <a:spLocks noChangeShapeType="1"/>
          </p:cNvSpPr>
          <p:nvPr/>
        </p:nvSpPr>
        <p:spPr bwMode="auto">
          <a:xfrm>
            <a:off x="5795963" y="1844675"/>
            <a:ext cx="0" cy="3816350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0189" name="Прямая со стрелкой 44"/>
          <p:cNvCxnSpPr>
            <a:cxnSpLocks noChangeShapeType="1"/>
          </p:cNvCxnSpPr>
          <p:nvPr/>
        </p:nvCxnSpPr>
        <p:spPr bwMode="auto">
          <a:xfrm>
            <a:off x="5795963" y="5661025"/>
            <a:ext cx="576262" cy="73025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</p:spPr>
      </p:cxnSp>
      <p:sp>
        <p:nvSpPr>
          <p:cNvPr id="50190" name="Прямоугольник 39"/>
          <p:cNvSpPr>
            <a:spLocks noChangeArrowheads="1"/>
          </p:cNvSpPr>
          <p:nvPr/>
        </p:nvSpPr>
        <p:spPr bwMode="auto">
          <a:xfrm>
            <a:off x="1571625" y="1357313"/>
            <a:ext cx="6007100" cy="26035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200" b="1">
                <a:solidFill>
                  <a:srgbClr val="000066"/>
                </a:solidFill>
              </a:rPr>
              <a:t>Первый заместитель генерального директора по техническим вопросам</a:t>
            </a:r>
          </a:p>
        </p:txBody>
      </p:sp>
      <p:cxnSp>
        <p:nvCxnSpPr>
          <p:cNvPr id="50191" name="Прямая со стрелкой 51"/>
          <p:cNvCxnSpPr>
            <a:cxnSpLocks noChangeShapeType="1"/>
          </p:cNvCxnSpPr>
          <p:nvPr/>
        </p:nvCxnSpPr>
        <p:spPr bwMode="auto">
          <a:xfrm rot="5400000">
            <a:off x="4167188" y="1962150"/>
            <a:ext cx="234950" cy="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</p:spPr>
      </p:cxnSp>
      <p:sp>
        <p:nvSpPr>
          <p:cNvPr id="50192" name="Rectangle 41"/>
          <p:cNvSpPr>
            <a:spLocks noChangeArrowheads="1"/>
          </p:cNvSpPr>
          <p:nvPr/>
        </p:nvSpPr>
        <p:spPr bwMode="auto">
          <a:xfrm>
            <a:off x="-493713" y="9667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9875" algn="l"/>
                <a:tab pos="3151188" algn="l"/>
                <a:tab pos="3690938" algn="l"/>
                <a:tab pos="4500563" algn="l"/>
                <a:tab pos="5851525" algn="l"/>
                <a:tab pos="5940425" algn="l"/>
                <a:tab pos="6300788" algn="l"/>
                <a:tab pos="6661150" algn="l"/>
                <a:tab pos="8191500" algn="l"/>
              </a:tabLst>
            </a:pPr>
            <a:endParaRPr lang="ru-RU"/>
          </a:p>
        </p:txBody>
      </p:sp>
      <p:sp>
        <p:nvSpPr>
          <p:cNvPr id="50193" name="Прямая соединительная линия 42"/>
          <p:cNvSpPr>
            <a:spLocks noChangeShapeType="1"/>
          </p:cNvSpPr>
          <p:nvPr/>
        </p:nvSpPr>
        <p:spPr bwMode="auto">
          <a:xfrm>
            <a:off x="7380288" y="1844675"/>
            <a:ext cx="0" cy="215900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0194" name="Прямая со стрелкой 43"/>
          <p:cNvCxnSpPr>
            <a:cxnSpLocks noChangeShapeType="1"/>
          </p:cNvCxnSpPr>
          <p:nvPr/>
        </p:nvCxnSpPr>
        <p:spPr bwMode="auto">
          <a:xfrm>
            <a:off x="7812088" y="3357563"/>
            <a:ext cx="215900" cy="71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</p:spPr>
      </p:cxnSp>
      <p:cxnSp>
        <p:nvCxnSpPr>
          <p:cNvPr id="50195" name="Прямая со стрелкой 51"/>
          <p:cNvCxnSpPr>
            <a:cxnSpLocks noChangeShapeType="1"/>
          </p:cNvCxnSpPr>
          <p:nvPr/>
        </p:nvCxnSpPr>
        <p:spPr bwMode="auto">
          <a:xfrm rot="5400000">
            <a:off x="1214438" y="1962150"/>
            <a:ext cx="234950" cy="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</p:spPr>
      </p:cxnSp>
      <p:sp>
        <p:nvSpPr>
          <p:cNvPr id="50196" name="Прямоугольник 11"/>
          <p:cNvSpPr>
            <a:spLocks noChangeArrowheads="1"/>
          </p:cNvSpPr>
          <p:nvPr/>
        </p:nvSpPr>
        <p:spPr bwMode="auto">
          <a:xfrm>
            <a:off x="468313" y="2060575"/>
            <a:ext cx="1952625" cy="1944688"/>
          </a:xfrm>
          <a:prstGeom prst="rect">
            <a:avLst/>
          </a:prstGeom>
          <a:solidFill>
            <a:srgbClr val="9BBB5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u="sng">
                <a:solidFill>
                  <a:srgbClr val="000000"/>
                </a:solidFill>
              </a:rPr>
              <a:t>1.Челябинский отдел</a:t>
            </a:r>
            <a:r>
              <a:rPr lang="ru-RU" sz="1200" u="sng">
                <a:solidFill>
                  <a:srgbClr val="000000"/>
                </a:solidFill>
              </a:rPr>
              <a:t> </a:t>
            </a:r>
            <a:endParaRPr lang="ru-RU" sz="1200" b="1">
              <a:solidFill>
                <a:srgbClr val="000000"/>
              </a:solidFill>
            </a:endParaRPr>
          </a:p>
          <a:p>
            <a:pPr algn="ctr"/>
            <a:endParaRPr lang="ru-RU" sz="900">
              <a:solidFill>
                <a:srgbClr val="000000"/>
              </a:solidFill>
            </a:endParaRPr>
          </a:p>
          <a:p>
            <a:r>
              <a:rPr lang="ru-RU" sz="900">
                <a:solidFill>
                  <a:srgbClr val="000000"/>
                </a:solidFill>
              </a:rPr>
              <a:t>Челябинский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 Копейский ГО </a:t>
            </a:r>
          </a:p>
          <a:p>
            <a:pPr algn="ctr"/>
            <a:endParaRPr lang="ru-RU" sz="900">
              <a:solidFill>
                <a:srgbClr val="000000"/>
              </a:solidFill>
            </a:endParaRPr>
          </a:p>
          <a:p>
            <a:pPr algn="ctr"/>
            <a:endParaRPr lang="ru-RU" sz="900">
              <a:solidFill>
                <a:srgbClr val="000000"/>
              </a:solidFill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ВСЕГО: 2 МО</a:t>
            </a:r>
            <a:endParaRPr lang="ru-RU"/>
          </a:p>
        </p:txBody>
      </p:sp>
      <p:sp>
        <p:nvSpPr>
          <p:cNvPr id="50197" name="Прямоугольник 55"/>
          <p:cNvSpPr>
            <a:spLocks noChangeArrowheads="1"/>
          </p:cNvSpPr>
          <p:nvPr/>
        </p:nvSpPr>
        <p:spPr bwMode="auto">
          <a:xfrm>
            <a:off x="3348038" y="2060575"/>
            <a:ext cx="1970087" cy="18732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u="sng">
                <a:solidFill>
                  <a:srgbClr val="000000"/>
                </a:solidFill>
              </a:rPr>
              <a:t>2. Центральный отдел</a:t>
            </a:r>
            <a:r>
              <a:rPr lang="ru-RU" sz="1000" b="1" u="sng">
                <a:solidFill>
                  <a:srgbClr val="000000"/>
                </a:solidFill>
              </a:rPr>
              <a:t> </a:t>
            </a:r>
            <a:r>
              <a:rPr lang="ru-RU" sz="1000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sz="900">
              <a:solidFill>
                <a:srgbClr val="000000"/>
              </a:solidFill>
            </a:endParaRPr>
          </a:p>
          <a:p>
            <a:r>
              <a:rPr lang="ru-RU" sz="900">
                <a:solidFill>
                  <a:srgbClr val="000000"/>
                </a:solidFill>
              </a:rPr>
              <a:t>Чебаркульский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Еткульский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Еманжилинский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Коркинский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Красноармейский МР Сосновский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Чебаркульский МР</a:t>
            </a:r>
          </a:p>
          <a:p>
            <a:pPr algn="ctr"/>
            <a:endParaRPr lang="ru-RU" sz="900">
              <a:solidFill>
                <a:srgbClr val="000000"/>
              </a:solidFill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ВСЕГО: 7 МО</a:t>
            </a:r>
            <a:endParaRPr lang="ru-RU" b="1"/>
          </a:p>
        </p:txBody>
      </p:sp>
      <p:sp>
        <p:nvSpPr>
          <p:cNvPr id="50198" name="Прямоугольник 56"/>
          <p:cNvSpPr>
            <a:spLocks noChangeArrowheads="1"/>
          </p:cNvSpPr>
          <p:nvPr/>
        </p:nvSpPr>
        <p:spPr bwMode="auto">
          <a:xfrm>
            <a:off x="6372225" y="2060575"/>
            <a:ext cx="1960563" cy="2089150"/>
          </a:xfrm>
          <a:prstGeom prst="rect">
            <a:avLst/>
          </a:prstGeom>
          <a:solidFill>
            <a:srgbClr val="FF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b="1" u="sng">
              <a:solidFill>
                <a:srgbClr val="000000"/>
              </a:solidFill>
            </a:endParaRPr>
          </a:p>
          <a:p>
            <a:pPr algn="ctr"/>
            <a:r>
              <a:rPr lang="ru-RU" sz="1200" b="1" u="sng">
                <a:solidFill>
                  <a:srgbClr val="000000"/>
                </a:solidFill>
              </a:rPr>
              <a:t>3. Магнитогорский отдел</a:t>
            </a:r>
            <a:r>
              <a:rPr lang="ru-RU" sz="1000" b="1" u="sng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sz="1000" b="1" u="sng">
              <a:solidFill>
                <a:srgbClr val="000000"/>
              </a:solidFill>
            </a:endParaRPr>
          </a:p>
          <a:p>
            <a:r>
              <a:rPr lang="ru-RU" sz="900">
                <a:solidFill>
                  <a:srgbClr val="000000"/>
                </a:solidFill>
              </a:rPr>
              <a:t>Локомативный ГО </a:t>
            </a:r>
          </a:p>
          <a:p>
            <a:r>
              <a:rPr lang="ru-RU" sz="900">
                <a:solidFill>
                  <a:srgbClr val="000000"/>
                </a:solidFill>
              </a:rPr>
              <a:t>Магниторский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Агаповский МР</a:t>
            </a:r>
          </a:p>
          <a:p>
            <a:r>
              <a:rPr lang="ru-RU" sz="900">
                <a:solidFill>
                  <a:srgbClr val="000000"/>
                </a:solidFill>
              </a:rPr>
              <a:t>Брединский МР</a:t>
            </a:r>
          </a:p>
          <a:p>
            <a:r>
              <a:rPr lang="ru-RU" sz="900">
                <a:solidFill>
                  <a:srgbClr val="000000"/>
                </a:solidFill>
              </a:rPr>
              <a:t>В-Уральский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Карталинский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Кизильские МР </a:t>
            </a:r>
          </a:p>
          <a:p>
            <a:r>
              <a:rPr lang="ru-RU" sz="900">
                <a:solidFill>
                  <a:srgbClr val="000000"/>
                </a:solidFill>
              </a:rPr>
              <a:t>Нагайбакский МР </a:t>
            </a:r>
          </a:p>
          <a:p>
            <a:endParaRPr lang="ru-RU" sz="900">
              <a:solidFill>
                <a:srgbClr val="000000"/>
              </a:solidFill>
            </a:endParaRPr>
          </a:p>
          <a:p>
            <a:pPr algn="ctr"/>
            <a:endParaRPr lang="ru-RU" sz="900" b="1">
              <a:solidFill>
                <a:srgbClr val="000000"/>
              </a:solidFill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ВСЕГО: 8 МО</a:t>
            </a:r>
          </a:p>
          <a:p>
            <a:pPr algn="ctr"/>
            <a:endParaRPr lang="ru-RU" b="1"/>
          </a:p>
        </p:txBody>
      </p:sp>
      <p:sp>
        <p:nvSpPr>
          <p:cNvPr id="50199" name="Прямоугольник 58"/>
          <p:cNvSpPr>
            <a:spLocks noChangeArrowheads="1"/>
          </p:cNvSpPr>
          <p:nvPr/>
        </p:nvSpPr>
        <p:spPr bwMode="auto">
          <a:xfrm>
            <a:off x="3348038" y="4581525"/>
            <a:ext cx="1987550" cy="1944688"/>
          </a:xfrm>
          <a:prstGeom prst="rect">
            <a:avLst/>
          </a:prstGeom>
          <a:solidFill>
            <a:srgbClr val="548DD4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u="sng">
                <a:solidFill>
                  <a:srgbClr val="000000"/>
                </a:solidFill>
              </a:rPr>
              <a:t>5. Кыштымский отдел </a:t>
            </a:r>
          </a:p>
          <a:p>
            <a:r>
              <a:rPr lang="ru-RU" sz="900">
                <a:solidFill>
                  <a:srgbClr val="000000"/>
                </a:solidFill>
              </a:rPr>
              <a:t>В-Уфалейский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Карабашский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Кыштымский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Озерский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Снежинский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Аргаяшский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Каслинский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Кунашакский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Нязепетровский МР</a:t>
            </a:r>
          </a:p>
          <a:p>
            <a:endParaRPr lang="ru-RU" sz="900" b="1">
              <a:solidFill>
                <a:srgbClr val="000000"/>
              </a:solidFill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ВСЕГО: 9 МО</a:t>
            </a:r>
            <a:endParaRPr lang="ru-RU" b="1"/>
          </a:p>
        </p:txBody>
      </p:sp>
      <p:sp>
        <p:nvSpPr>
          <p:cNvPr id="50200" name="Прямоугольник 57"/>
          <p:cNvSpPr>
            <a:spLocks noChangeArrowheads="1"/>
          </p:cNvSpPr>
          <p:nvPr/>
        </p:nvSpPr>
        <p:spPr bwMode="auto">
          <a:xfrm>
            <a:off x="468313" y="4581525"/>
            <a:ext cx="1952625" cy="19431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u="sng">
                <a:solidFill>
                  <a:srgbClr val="000000"/>
                </a:solidFill>
              </a:rPr>
              <a:t>4. Златоустовский отдел</a:t>
            </a:r>
            <a:r>
              <a:rPr lang="ru-RU" sz="1000" b="1" u="sng">
                <a:solidFill>
                  <a:srgbClr val="000000"/>
                </a:solidFill>
              </a:rPr>
              <a:t> </a:t>
            </a:r>
          </a:p>
          <a:p>
            <a:r>
              <a:rPr lang="ru-RU" sz="900">
                <a:solidFill>
                  <a:srgbClr val="000000"/>
                </a:solidFill>
              </a:rPr>
              <a:t>Златоустовский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Трехгорный ГО </a:t>
            </a:r>
          </a:p>
          <a:p>
            <a:r>
              <a:rPr lang="ru-RU" sz="900">
                <a:solidFill>
                  <a:srgbClr val="000000"/>
                </a:solidFill>
              </a:rPr>
              <a:t>Миасский ГО</a:t>
            </a:r>
          </a:p>
          <a:p>
            <a:r>
              <a:rPr lang="ru-RU" sz="900">
                <a:solidFill>
                  <a:srgbClr val="000000"/>
                </a:solidFill>
              </a:rPr>
              <a:t>Усть-Катавский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Ашинский МР</a:t>
            </a:r>
          </a:p>
          <a:p>
            <a:r>
              <a:rPr lang="ru-RU" sz="900">
                <a:solidFill>
                  <a:srgbClr val="000000"/>
                </a:solidFill>
              </a:rPr>
              <a:t>Катав-Ивановский МР</a:t>
            </a:r>
          </a:p>
          <a:p>
            <a:r>
              <a:rPr lang="ru-RU" sz="900">
                <a:solidFill>
                  <a:srgbClr val="000000"/>
                </a:solidFill>
              </a:rPr>
              <a:t>Кусинский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Саткинский МР,</a:t>
            </a:r>
          </a:p>
          <a:p>
            <a:pPr algn="ctr"/>
            <a:endParaRPr lang="ru-RU" sz="900" b="1">
              <a:solidFill>
                <a:srgbClr val="000000"/>
              </a:solidFill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ВСЕГО: 8 МО</a:t>
            </a:r>
          </a:p>
          <a:p>
            <a:pPr algn="ctr"/>
            <a:endParaRPr lang="ru-RU" b="1"/>
          </a:p>
        </p:txBody>
      </p:sp>
      <p:sp>
        <p:nvSpPr>
          <p:cNvPr id="50201" name="Прямоугольник 59"/>
          <p:cNvSpPr>
            <a:spLocks noChangeArrowheads="1"/>
          </p:cNvSpPr>
          <p:nvPr/>
        </p:nvSpPr>
        <p:spPr bwMode="auto">
          <a:xfrm>
            <a:off x="6372225" y="4581525"/>
            <a:ext cx="1970088" cy="1944688"/>
          </a:xfrm>
          <a:prstGeom prst="rect">
            <a:avLst/>
          </a:prstGeom>
          <a:solidFill>
            <a:srgbClr val="F7964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b="1" u="sng">
              <a:solidFill>
                <a:srgbClr val="000000"/>
              </a:solidFill>
            </a:endParaRPr>
          </a:p>
          <a:p>
            <a:pPr algn="ctr"/>
            <a:endParaRPr lang="ru-RU" sz="1200" b="1" u="sng">
              <a:solidFill>
                <a:srgbClr val="000000"/>
              </a:solidFill>
            </a:endParaRPr>
          </a:p>
          <a:p>
            <a:pPr algn="ctr"/>
            <a:r>
              <a:rPr lang="ru-RU" sz="1200" b="1" u="sng">
                <a:solidFill>
                  <a:srgbClr val="000000"/>
                </a:solidFill>
              </a:rPr>
              <a:t>6. Троицкий отдел </a:t>
            </a:r>
          </a:p>
          <a:p>
            <a:r>
              <a:rPr lang="ru-RU" sz="900">
                <a:solidFill>
                  <a:srgbClr val="000000"/>
                </a:solidFill>
              </a:rPr>
              <a:t>Троицкий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Южноуральский ГО </a:t>
            </a:r>
          </a:p>
          <a:p>
            <a:r>
              <a:rPr lang="ru-RU" sz="900">
                <a:solidFill>
                  <a:srgbClr val="000000"/>
                </a:solidFill>
              </a:rPr>
              <a:t>Варненский МР </a:t>
            </a:r>
          </a:p>
          <a:p>
            <a:r>
              <a:rPr lang="ru-RU" sz="900">
                <a:solidFill>
                  <a:srgbClr val="000000"/>
                </a:solidFill>
              </a:rPr>
              <a:t>Октябрьский МР  </a:t>
            </a:r>
          </a:p>
          <a:p>
            <a:r>
              <a:rPr lang="ru-RU" sz="900">
                <a:solidFill>
                  <a:srgbClr val="000000"/>
                </a:solidFill>
              </a:rPr>
              <a:t>Пластовский МР  </a:t>
            </a:r>
          </a:p>
          <a:p>
            <a:r>
              <a:rPr lang="ru-RU" sz="900">
                <a:solidFill>
                  <a:srgbClr val="000000"/>
                </a:solidFill>
              </a:rPr>
              <a:t>Троицкий МР</a:t>
            </a:r>
          </a:p>
          <a:p>
            <a:r>
              <a:rPr lang="ru-RU" sz="900">
                <a:solidFill>
                  <a:srgbClr val="000000"/>
                </a:solidFill>
              </a:rPr>
              <a:t>Увельский МР</a:t>
            </a:r>
          </a:p>
          <a:p>
            <a:r>
              <a:rPr lang="ru-RU" sz="900">
                <a:solidFill>
                  <a:srgbClr val="000000"/>
                </a:solidFill>
              </a:rPr>
              <a:t>Уйский МР</a:t>
            </a:r>
          </a:p>
          <a:p>
            <a:r>
              <a:rPr lang="ru-RU" sz="900">
                <a:solidFill>
                  <a:srgbClr val="000000"/>
                </a:solidFill>
              </a:rPr>
              <a:t>Чесменский МР</a:t>
            </a:r>
          </a:p>
          <a:p>
            <a:pPr algn="ctr"/>
            <a:endParaRPr lang="ru-RU" sz="900">
              <a:solidFill>
                <a:srgbClr val="000000"/>
              </a:solidFill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ВСЕГО: 9 МО</a:t>
            </a:r>
            <a:endParaRPr lang="ru-RU" sz="1200" b="1" u="sng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cxnSp>
        <p:nvCxnSpPr>
          <p:cNvPr id="50202" name="Прямая со стрелкой 51"/>
          <p:cNvCxnSpPr>
            <a:cxnSpLocks noChangeShapeType="1"/>
          </p:cNvCxnSpPr>
          <p:nvPr/>
        </p:nvCxnSpPr>
        <p:spPr bwMode="auto">
          <a:xfrm rot="5400000">
            <a:off x="7262813" y="1962150"/>
            <a:ext cx="234950" cy="0"/>
          </a:xfrm>
          <a:prstGeom prst="straightConnector1">
            <a:avLst/>
          </a:prstGeom>
          <a:noFill/>
          <a:ln w="9525">
            <a:solidFill>
              <a:srgbClr val="4579B8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120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Финансовое обеспечение выполнения задач </a:t>
            </a:r>
          </a:p>
          <a:p>
            <a:pPr algn="ctr"/>
            <a:r>
              <a:rPr lang="ru-RU" sz="3200" b="1">
                <a:solidFill>
                  <a:srgbClr val="002060"/>
                </a:solidFill>
              </a:rPr>
              <a:t>Регионального оператора</a:t>
            </a:r>
            <a:r>
              <a:rPr lang="ru-RU"/>
              <a:t> </a:t>
            </a:r>
            <a:r>
              <a:rPr lang="ru-RU" sz="3200" b="1">
                <a:solidFill>
                  <a:srgbClr val="002060"/>
                </a:solidFill>
              </a:rPr>
              <a:t>:</a:t>
            </a:r>
          </a:p>
          <a:p>
            <a:endParaRPr lang="ru-RU" sz="3200" b="1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68313" y="1268413"/>
            <a:ext cx="8320087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2060"/>
              </a:solidFill>
            </a:endParaRPr>
          </a:p>
          <a:p>
            <a:r>
              <a:rPr lang="ru-RU" sz="2800" b="1">
                <a:solidFill>
                  <a:srgbClr val="800000"/>
                </a:solidFill>
              </a:rPr>
              <a:t>Финансовый план Регионального оператора:</a:t>
            </a:r>
          </a:p>
          <a:p>
            <a:endParaRPr lang="ru-RU" sz="1600" b="1">
              <a:solidFill>
                <a:srgbClr val="800000"/>
              </a:solidFill>
            </a:endParaRPr>
          </a:p>
          <a:p>
            <a:pPr algn="just"/>
            <a:r>
              <a:rPr lang="ru-RU" sz="2200" b="1">
                <a:solidFill>
                  <a:srgbClr val="000066"/>
                </a:solidFill>
              </a:rPr>
              <a:t>1) </a:t>
            </a:r>
            <a:r>
              <a:rPr lang="ru-RU" sz="2100" b="1">
                <a:solidFill>
                  <a:srgbClr val="000066"/>
                </a:solidFill>
              </a:rPr>
              <a:t>фонд оплаты труда и начисления на оплату труда; </a:t>
            </a:r>
          </a:p>
          <a:p>
            <a:pPr algn="just"/>
            <a:r>
              <a:rPr lang="ru-RU" sz="2100" b="1">
                <a:solidFill>
                  <a:srgbClr val="000066"/>
                </a:solidFill>
              </a:rPr>
              <a:t>2) командировочные расходы;</a:t>
            </a:r>
          </a:p>
          <a:p>
            <a:pPr algn="just"/>
            <a:r>
              <a:rPr lang="ru-RU" sz="2100" b="1">
                <a:solidFill>
                  <a:srgbClr val="000066"/>
                </a:solidFill>
              </a:rPr>
              <a:t>3) арендная плата за пользование имуществом и услуги по его содержанию;</a:t>
            </a:r>
          </a:p>
          <a:p>
            <a:pPr algn="just"/>
            <a:r>
              <a:rPr lang="ru-RU" sz="2100" b="1">
                <a:solidFill>
                  <a:srgbClr val="000066"/>
                </a:solidFill>
              </a:rPr>
              <a:t>4) коммунальные, транспортные услуги и услуги связи; </a:t>
            </a:r>
          </a:p>
          <a:p>
            <a:pPr algn="just"/>
            <a:r>
              <a:rPr lang="ru-RU" sz="2100" b="1">
                <a:solidFill>
                  <a:srgbClr val="000066"/>
                </a:solidFill>
              </a:rPr>
              <a:t>5) приобретение основных средств;</a:t>
            </a:r>
          </a:p>
          <a:p>
            <a:pPr algn="just"/>
            <a:r>
              <a:rPr lang="ru-RU" sz="2100" b="1">
                <a:solidFill>
                  <a:srgbClr val="000066"/>
                </a:solidFill>
              </a:rPr>
              <a:t>6) почтовые расходы.</a:t>
            </a:r>
          </a:p>
          <a:p>
            <a:pPr algn="just"/>
            <a:endParaRPr lang="ru-RU" sz="1600" i="1">
              <a:solidFill>
                <a:srgbClr val="800000"/>
              </a:solidFill>
            </a:endParaRPr>
          </a:p>
          <a:p>
            <a:pPr algn="just"/>
            <a:r>
              <a:rPr lang="ru-RU" sz="1600" i="1">
                <a:solidFill>
                  <a:srgbClr val="800000"/>
                </a:solidFill>
              </a:rPr>
              <a:t>Средства собственников помещений в многоквартирных домах, аккумулированные на счете или специальных счетах Региональным оператором для проведения капитальных ремонтов, </a:t>
            </a:r>
            <a:r>
              <a:rPr lang="ru-RU" sz="1600" b="1" i="1">
                <a:solidFill>
                  <a:srgbClr val="FF3300"/>
                </a:solidFill>
              </a:rPr>
              <a:t>не используются</a:t>
            </a:r>
            <a:r>
              <a:rPr lang="ru-RU" sz="1600" i="1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ru-RU" sz="1600" i="1">
                <a:solidFill>
                  <a:srgbClr val="800000"/>
                </a:solidFill>
              </a:rPr>
              <a:t>для финансирования собственной деятельности </a:t>
            </a:r>
          </a:p>
          <a:p>
            <a:pPr algn="just"/>
            <a:r>
              <a:rPr lang="ru-RU" sz="1600" i="1">
                <a:solidFill>
                  <a:srgbClr val="800000"/>
                </a:solidFill>
              </a:rPr>
              <a:t>и обслуживание счетов собственников. </a:t>
            </a:r>
          </a:p>
          <a:p>
            <a:pPr algn="just"/>
            <a:r>
              <a:rPr lang="ru-RU" sz="1600" b="1" i="1">
                <a:solidFill>
                  <a:srgbClr val="800000"/>
                </a:solidFill>
              </a:rPr>
              <a:t>Все необходимые для этого средства выделяются </a:t>
            </a:r>
          </a:p>
          <a:p>
            <a:pPr algn="just"/>
            <a:r>
              <a:rPr lang="ru-RU" sz="1600" b="1" i="1">
                <a:solidFill>
                  <a:srgbClr val="800000"/>
                </a:solidFill>
              </a:rPr>
              <a:t>специально из бюджета области.</a:t>
            </a:r>
            <a:endParaRPr lang="ru-RU" sz="1600" b="1" i="1"/>
          </a:p>
          <a:p>
            <a:pPr algn="just">
              <a:buFontTx/>
              <a:buChar char="•"/>
            </a:pPr>
            <a:endParaRPr lang="ru-RU" sz="1600" b="1" i="1">
              <a:latin typeface="Times New Roman" pitchFamily="18" charset="0"/>
            </a:endParaRPr>
          </a:p>
        </p:txBody>
      </p:sp>
      <p:sp>
        <p:nvSpPr>
          <p:cNvPr id="51207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09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143500"/>
            <a:ext cx="1819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222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Финансовое обеспечение выполнения задач </a:t>
            </a:r>
          </a:p>
          <a:p>
            <a:pPr algn="ctr"/>
            <a:r>
              <a:rPr lang="ru-RU" sz="3200" b="1">
                <a:solidFill>
                  <a:srgbClr val="002060"/>
                </a:solidFill>
              </a:rPr>
              <a:t>Регионального оператора</a:t>
            </a:r>
            <a:r>
              <a:rPr lang="ru-RU"/>
              <a:t> </a:t>
            </a:r>
            <a:r>
              <a:rPr lang="ru-RU" sz="3200" b="1">
                <a:solidFill>
                  <a:srgbClr val="002060"/>
                </a:solidFill>
              </a:rPr>
              <a:t>:</a:t>
            </a:r>
          </a:p>
          <a:p>
            <a:endParaRPr lang="ru-RU" sz="3200" b="1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68313" y="1268413"/>
            <a:ext cx="8320087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2060"/>
              </a:solidFill>
            </a:endParaRPr>
          </a:p>
          <a:p>
            <a:pPr algn="just"/>
            <a:r>
              <a:rPr lang="ru-RU" sz="2400" b="1">
                <a:solidFill>
                  <a:srgbClr val="800000"/>
                </a:solidFill>
              </a:rPr>
              <a:t>      3.9. Средства, полученные Региональным оператором от собственников помещений в многоквартирных домах, формирующих фонды капитального ремонта на счете, счетах Регионального оператора, </a:t>
            </a:r>
            <a:r>
              <a:rPr lang="ru-RU" sz="2400" b="1">
                <a:solidFill>
                  <a:srgbClr val="FF3300"/>
                </a:solidFill>
              </a:rPr>
              <a:t>могут использоваться только</a:t>
            </a:r>
            <a:r>
              <a:rPr lang="ru-RU" sz="2400" b="1">
                <a:solidFill>
                  <a:srgbClr val="800000"/>
                </a:solidFill>
              </a:rPr>
              <a:t> </a:t>
            </a:r>
            <a:r>
              <a:rPr lang="ru-RU" sz="2400" b="1">
                <a:solidFill>
                  <a:srgbClr val="FF3300"/>
                </a:solidFill>
              </a:rPr>
              <a:t>для финансирования расходов на капитальный ремонт</a:t>
            </a:r>
            <a:r>
              <a:rPr lang="ru-RU" sz="2400" b="1">
                <a:solidFill>
                  <a:srgbClr val="800000"/>
                </a:solidFill>
              </a:rPr>
              <a:t> общего имущества в этих многоквартирных домах. Использование указанных средств на иные цели, в том числе на оплату административно-хозяйственных расходов</a:t>
            </a:r>
          </a:p>
          <a:p>
            <a:pPr algn="just"/>
            <a:r>
              <a:rPr lang="ru-RU" sz="2400" b="1">
                <a:solidFill>
                  <a:srgbClr val="800000"/>
                </a:solidFill>
              </a:rPr>
              <a:t>Регионального оператора, </a:t>
            </a:r>
          </a:p>
          <a:p>
            <a:pPr algn="just"/>
            <a:r>
              <a:rPr lang="ru-RU" sz="2800" b="1">
                <a:solidFill>
                  <a:srgbClr val="FF3300"/>
                </a:solidFill>
              </a:rPr>
              <a:t>не допускается.</a:t>
            </a:r>
          </a:p>
          <a:p>
            <a:endParaRPr lang="ru-RU" sz="1200" b="1" i="1"/>
          </a:p>
          <a:p>
            <a:r>
              <a:rPr lang="ru-RU" sz="1200" b="1" i="1"/>
              <a:t>УСТАВ специализированной некоммерческой организации - фонда</a:t>
            </a:r>
          </a:p>
          <a:p>
            <a:r>
              <a:rPr lang="ru-RU" sz="1200" b="1" i="1"/>
              <a:t>«Региональный оператор капитального ремонта общего имущества </a:t>
            </a:r>
          </a:p>
          <a:p>
            <a:r>
              <a:rPr lang="ru-RU" sz="1200" b="1" i="1"/>
              <a:t>в многоквартирных домах Челябинской области»</a:t>
            </a:r>
          </a:p>
        </p:txBody>
      </p:sp>
      <p:sp>
        <p:nvSpPr>
          <p:cNvPr id="52231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2233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143500"/>
            <a:ext cx="1819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Содержимое 2"/>
          <p:cNvSpPr>
            <a:spLocks/>
          </p:cNvSpPr>
          <p:nvPr/>
        </p:nvSpPr>
        <p:spPr bwMode="auto">
          <a:xfrm>
            <a:off x="323850" y="2060575"/>
            <a:ext cx="84963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</a:pPr>
            <a:r>
              <a:rPr lang="ru-RU"/>
              <a:t>   </a:t>
            </a:r>
            <a:r>
              <a:rPr lang="ru-RU" b="1">
                <a:solidFill>
                  <a:srgbClr val="000066"/>
                </a:solidFill>
              </a:rPr>
              <a:t>Установил правовые и организационные основы обеспечения своевременного проведения капитального ремонта общего имущества в многоквартирных домах, </a:t>
            </a:r>
          </a:p>
          <a:p>
            <a:pPr algn="just">
              <a:buFontTx/>
              <a:buChar char="•"/>
            </a:pPr>
            <a:r>
              <a:rPr lang="ru-RU" b="1">
                <a:solidFill>
                  <a:srgbClr val="000066"/>
                </a:solidFill>
              </a:rPr>
              <a:t>   Ввел регулирование порядка накопления, учета и целевого использования денежных средств, предназначенных для проведения капитального ремонта общего имущества в многоквартирных домах,  </a:t>
            </a:r>
          </a:p>
          <a:p>
            <a:pPr algn="just">
              <a:buFontTx/>
              <a:buChar char="•"/>
            </a:pPr>
            <a:r>
              <a:rPr lang="ru-RU" b="1">
                <a:solidFill>
                  <a:srgbClr val="000066"/>
                </a:solidFill>
              </a:rPr>
              <a:t>   Установил порядок подготовки и утверждения региональной программы капитального ремонта общего имущества в многоквартирных домах, а также требования к этой программе. </a:t>
            </a:r>
          </a:p>
          <a:p>
            <a:pPr algn="just">
              <a:buFontTx/>
              <a:buChar char="•"/>
            </a:pPr>
            <a:r>
              <a:rPr lang="ru-RU" b="1">
                <a:solidFill>
                  <a:srgbClr val="000066"/>
                </a:solidFill>
              </a:rPr>
              <a:t>   Регламентировал создание и полномочия Регионального Оператора - специализированной некоммерческой организации, создаваемой в организационно-правовой форме фонда и </a:t>
            </a:r>
          </a:p>
          <a:p>
            <a:pPr algn="just"/>
            <a:r>
              <a:rPr lang="ru-RU" b="1">
                <a:solidFill>
                  <a:srgbClr val="000066"/>
                </a:solidFill>
              </a:rPr>
              <a:t>осуществляющей деятельность, направленную </a:t>
            </a:r>
          </a:p>
          <a:p>
            <a:pPr algn="just"/>
            <a:r>
              <a:rPr lang="ru-RU" b="1">
                <a:solidFill>
                  <a:srgbClr val="000066"/>
                </a:solidFill>
              </a:rPr>
              <a:t>на обеспечение проведения капитального ремонта </a:t>
            </a:r>
          </a:p>
          <a:p>
            <a:pPr algn="just"/>
            <a:r>
              <a:rPr lang="ru-RU" b="1">
                <a:solidFill>
                  <a:srgbClr val="000066"/>
                </a:solidFill>
              </a:rPr>
              <a:t>общего имущества в многоквартирных домах; </a:t>
            </a:r>
          </a:p>
        </p:txBody>
      </p:sp>
      <p:sp>
        <p:nvSpPr>
          <p:cNvPr id="7172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7173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79388" y="0"/>
            <a:ext cx="8713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Закон Челябинской области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от 27.06.2013 г. № 512-ЗО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"Об организации проведения капитального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ремонта общего имущества в многоквартирных домах, расположенных на территории Челябинской области"</a:t>
            </a:r>
          </a:p>
        </p:txBody>
      </p:sp>
      <p:pic>
        <p:nvPicPr>
          <p:cNvPr id="7175" name="Picture 2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5286375"/>
            <a:ext cx="13668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325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Функции Регионального оператора по обеспечению выполнения возложенных задач:</a:t>
            </a:r>
          </a:p>
          <a:p>
            <a:endParaRPr lang="ru-RU" sz="3200" b="1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28625" y="1052513"/>
            <a:ext cx="8320088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2060"/>
              </a:solidFill>
            </a:endParaRPr>
          </a:p>
          <a:p>
            <a:r>
              <a:rPr lang="ru-RU" sz="2800" b="1">
                <a:solidFill>
                  <a:srgbClr val="800000"/>
                </a:solidFill>
              </a:rPr>
              <a:t>Финансовые функции:</a:t>
            </a:r>
          </a:p>
          <a:p>
            <a:endParaRPr lang="ru-RU" sz="1600" b="1">
              <a:solidFill>
                <a:srgbClr val="800000"/>
              </a:solidFill>
            </a:endParaRPr>
          </a:p>
          <a:p>
            <a:pPr algn="just"/>
            <a:r>
              <a:rPr lang="ru-RU" sz="1600" b="1"/>
              <a:t>1) Заключение договоров с собственниками помещений в многоквартирных домах, принявшими решение о формировании фонда капитального ремонта на счете Регионального оператора.</a:t>
            </a:r>
          </a:p>
          <a:p>
            <a:pPr algn="just"/>
            <a:r>
              <a:rPr lang="ru-RU" sz="1600" b="1"/>
              <a:t>2) Организация начисления, сбора и учета взносов, уплачиваемых собственниками помещений в многоквартирных домах. </a:t>
            </a:r>
          </a:p>
          <a:p>
            <a:pPr algn="just"/>
            <a:r>
              <a:rPr lang="ru-RU" sz="1400" i="1">
                <a:solidFill>
                  <a:srgbClr val="800000"/>
                </a:solidFill>
              </a:rPr>
              <a:t>Средства собственников помещений в многоквартирных домах учитываются Региональным оператором отдельно в отношении средств каждого собственника помещений в многоквартирном доме по каждому многоквартирному дому на адресном балансе дома.</a:t>
            </a:r>
          </a:p>
          <a:p>
            <a:pPr algn="just"/>
            <a:r>
              <a:rPr lang="ru-RU" sz="1600" b="1"/>
              <a:t>3) Осуществление действий, направленных на истребование задолженности по неуплаченным взносам на капитальный ремонт, и процентов, начисленных в связи с ненадлежащей уплатой взносов на капитальный ремонт.</a:t>
            </a:r>
          </a:p>
          <a:p>
            <a:pPr algn="just"/>
            <a:r>
              <a:rPr lang="ru-RU" sz="1600" b="1"/>
              <a:t>4) Открытие счета или специальных счетов в российских кредитных организациях для аккумулирования взносов собственников помещений</a:t>
            </a:r>
            <a:r>
              <a:rPr lang="ru-RU" sz="1600"/>
              <a:t> </a:t>
            </a:r>
          </a:p>
          <a:p>
            <a:pPr algn="just"/>
            <a:r>
              <a:rPr lang="ru-RU" sz="1600" b="1"/>
              <a:t>на капитальный ремонт.</a:t>
            </a:r>
          </a:p>
          <a:p>
            <a:pPr algn="just"/>
            <a:r>
              <a:rPr lang="ru-RU" sz="1600" b="1"/>
              <a:t>5) Открытие специальных счетов и совершение операций </a:t>
            </a:r>
          </a:p>
          <a:p>
            <a:pPr algn="just"/>
            <a:r>
              <a:rPr lang="ru-RU" sz="1600" b="1"/>
              <a:t>по этим счетам в случае, если собственники помещений </a:t>
            </a:r>
          </a:p>
          <a:p>
            <a:pPr algn="just"/>
            <a:r>
              <a:rPr lang="ru-RU" sz="1600" b="1"/>
              <a:t>в многоквартирном доме выбрали Регионального оператора </a:t>
            </a:r>
          </a:p>
          <a:p>
            <a:pPr algn="just"/>
            <a:r>
              <a:rPr lang="ru-RU" sz="1600" b="1"/>
              <a:t>в качестве владельца специального счета.</a:t>
            </a:r>
            <a:endParaRPr lang="ru-RU" sz="1600" b="1">
              <a:solidFill>
                <a:srgbClr val="000066"/>
              </a:solidFill>
            </a:endParaRPr>
          </a:p>
          <a:p>
            <a:pPr algn="just"/>
            <a:endParaRPr lang="ru-RU" sz="1600"/>
          </a:p>
          <a:p>
            <a:pPr algn="just"/>
            <a:endParaRPr lang="ru-RU" sz="1600"/>
          </a:p>
          <a:p>
            <a:pPr algn="just">
              <a:buFontTx/>
              <a:buChar char="•"/>
            </a:pPr>
            <a:endParaRPr lang="ru-RU" sz="2300" b="1">
              <a:latin typeface="Times New Roman" pitchFamily="18" charset="0"/>
            </a:endParaRPr>
          </a:p>
        </p:txBody>
      </p:sp>
      <p:sp>
        <p:nvSpPr>
          <p:cNvPr id="53255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3257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143500"/>
            <a:ext cx="1819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427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Функции Регионального оператора по обеспечению выполнения возложенных задач:</a:t>
            </a:r>
          </a:p>
          <a:p>
            <a:endParaRPr lang="ru-RU" sz="3200" b="1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28625" y="1341438"/>
            <a:ext cx="8320088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Технические функции:*</a:t>
            </a:r>
          </a:p>
          <a:p>
            <a:endParaRPr lang="ru-RU" sz="1900" b="1"/>
          </a:p>
          <a:p>
            <a:r>
              <a:rPr lang="ru-RU" sz="1900" b="1"/>
              <a:t>6)</a:t>
            </a:r>
            <a:r>
              <a:rPr lang="ru-RU" sz="1600" b="1"/>
              <a:t> </a:t>
            </a:r>
            <a:r>
              <a:rPr lang="ru-RU" sz="1900" b="1"/>
              <a:t>Осуществление функций технического заказчика работ по капитальному ремонту общего имущества в многоквартирных домах;</a:t>
            </a:r>
          </a:p>
          <a:p>
            <a:r>
              <a:rPr lang="ru-RU" sz="1900" b="1"/>
              <a:t> </a:t>
            </a:r>
          </a:p>
          <a:p>
            <a:r>
              <a:rPr lang="ru-RU" sz="1900" b="1"/>
              <a:t>7) Осуществление отбора подрядных организаций для проведения капитального ремонта общего имущества в многоквартирных домах, в порядке, установленном Правительством Челябинской области;</a:t>
            </a:r>
          </a:p>
          <a:p>
            <a:endParaRPr lang="ru-RU" sz="1900" b="1"/>
          </a:p>
          <a:p>
            <a:r>
              <a:rPr lang="ru-RU" sz="1900" b="1"/>
              <a:t>8) Осуществление финансирования расходов на капитальный ремонт общего имущества в многоквартирных домах, в соответствии с порядком, установленным </a:t>
            </a:r>
          </a:p>
          <a:p>
            <a:r>
              <a:rPr lang="ru-RU" sz="1900" b="1"/>
              <a:t>Законом Челябинской области.</a:t>
            </a:r>
          </a:p>
          <a:p>
            <a:endParaRPr lang="ru-RU" sz="1900" b="1"/>
          </a:p>
          <a:p>
            <a:pPr>
              <a:buFont typeface="Arial" charset="0"/>
              <a:buNone/>
            </a:pPr>
            <a:r>
              <a:rPr lang="ru-RU" sz="1400" i="1">
                <a:solidFill>
                  <a:srgbClr val="800000"/>
                </a:solidFill>
              </a:rPr>
              <a:t>* Для собственников помещений, которые формируют </a:t>
            </a:r>
          </a:p>
          <a:p>
            <a:r>
              <a:rPr lang="ru-RU" sz="1400" i="1">
                <a:solidFill>
                  <a:srgbClr val="800000"/>
                </a:solidFill>
              </a:rPr>
              <a:t>фонды капитального ремонта на счете Регионального оператора</a:t>
            </a:r>
            <a:r>
              <a:rPr lang="ru-RU" sz="1400" b="1"/>
              <a:t> </a:t>
            </a:r>
            <a:endParaRPr lang="ru-RU" sz="1400"/>
          </a:p>
          <a:p>
            <a:pPr algn="just"/>
            <a:endParaRPr lang="ru-RU" sz="1900"/>
          </a:p>
          <a:p>
            <a:pPr algn="just"/>
            <a:endParaRPr lang="ru-RU" sz="2300" b="1">
              <a:latin typeface="Times New Roman" pitchFamily="18" charset="0"/>
            </a:endParaRPr>
          </a:p>
        </p:txBody>
      </p:sp>
      <p:sp>
        <p:nvSpPr>
          <p:cNvPr id="54279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4281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530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002060"/>
                </a:solidFill>
              </a:rPr>
              <a:t>Функции Регионального оператора по обеспечению выполнения возложенных задач:</a:t>
            </a:r>
          </a:p>
          <a:p>
            <a:endParaRPr lang="ru-RU" sz="3000" b="1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28625" y="1196975"/>
            <a:ext cx="8320088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</a:rPr>
              <a:t>Организационные функции:</a:t>
            </a:r>
          </a:p>
          <a:p>
            <a:endParaRPr lang="ru-RU" sz="900" b="1"/>
          </a:p>
          <a:p>
            <a:pPr algn="just"/>
            <a:r>
              <a:rPr lang="ru-RU" sz="1600" b="1"/>
              <a:t>9) Взаимодействие с органами государственной власти Челябинской области и органами местного самоуправления в целях обеспечения своевременного проведения капитального ремонта общего имущества в многоквартирных домах; </a:t>
            </a:r>
          </a:p>
          <a:p>
            <a:pPr algn="just"/>
            <a:endParaRPr lang="ru-RU" sz="1600" b="1"/>
          </a:p>
          <a:p>
            <a:pPr algn="just"/>
            <a:r>
              <a:rPr lang="ru-RU" sz="1600" b="1"/>
              <a:t>10) Участие в разработке и актуализации региональной программы капитального ремонта общего имущества в многоквартирных домах  Челябинской области;</a:t>
            </a:r>
          </a:p>
          <a:p>
            <a:pPr algn="just"/>
            <a:endParaRPr lang="ru-RU" sz="1600" b="1"/>
          </a:p>
          <a:p>
            <a:pPr algn="just"/>
            <a:r>
              <a:rPr lang="ru-RU" sz="1600" b="1"/>
              <a:t>11) Участие в проведении мониторинга технического состояния многоквартирных домов Челябинской области;</a:t>
            </a:r>
          </a:p>
          <a:p>
            <a:pPr algn="just"/>
            <a:endParaRPr lang="ru-RU" sz="1600" b="1"/>
          </a:p>
          <a:p>
            <a:pPr algn="just"/>
            <a:r>
              <a:rPr lang="ru-RU" sz="1600" b="1"/>
              <a:t>12) Участие в подготовке краткосрочных (сроком до трех лет) планов реализации региональной программы капитального ремонта общего имущества в многоквартирных домах  Челябинской области;</a:t>
            </a:r>
          </a:p>
          <a:p>
            <a:pPr algn="just"/>
            <a:endParaRPr lang="ru-RU" sz="1600" b="1"/>
          </a:p>
          <a:p>
            <a:pPr algn="just"/>
            <a:r>
              <a:rPr lang="ru-RU" sz="1600" b="1"/>
              <a:t>13) Участие в реализации программ реформирования жилищно-</a:t>
            </a:r>
          </a:p>
          <a:p>
            <a:pPr algn="just"/>
            <a:r>
              <a:rPr lang="ru-RU" sz="1600" b="1"/>
              <a:t>коммунального хозяйства, повышения энергоэффективности </a:t>
            </a:r>
          </a:p>
          <a:p>
            <a:pPr algn="just"/>
            <a:r>
              <a:rPr lang="ru-RU" sz="1600" b="1"/>
              <a:t>и энергосбережения, модернизации коммунальной </a:t>
            </a:r>
          </a:p>
          <a:p>
            <a:pPr algn="just"/>
            <a:r>
              <a:rPr lang="ru-RU" sz="1600" b="1"/>
              <a:t>инфраструктуры Челябинской области.</a:t>
            </a:r>
            <a:r>
              <a:rPr lang="ru-RU" sz="1600"/>
              <a:t> </a:t>
            </a:r>
          </a:p>
          <a:p>
            <a:pPr algn="just"/>
            <a:endParaRPr lang="ru-RU" sz="1600"/>
          </a:p>
          <a:p>
            <a:pPr algn="just"/>
            <a:endParaRPr lang="ru-RU" sz="2300" b="1">
              <a:latin typeface="Times New Roman" pitchFamily="18" charset="0"/>
            </a:endParaRPr>
          </a:p>
        </p:txBody>
      </p:sp>
      <p:sp>
        <p:nvSpPr>
          <p:cNvPr id="55303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5305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632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Функции Регионального оператора по обеспечению выполнения возложенных задач:</a:t>
            </a:r>
          </a:p>
          <a:p>
            <a:endParaRPr lang="ru-RU" sz="3200" b="1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28625" y="1341438"/>
            <a:ext cx="832008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Информационные функции:</a:t>
            </a:r>
          </a:p>
          <a:p>
            <a:endParaRPr lang="ru-RU" sz="1000" b="1" dirty="0"/>
          </a:p>
          <a:p>
            <a:pPr algn="just"/>
            <a:r>
              <a:rPr lang="ru-RU" sz="1600" b="1" dirty="0" smtClean="0"/>
              <a:t>14) </a:t>
            </a:r>
            <a:r>
              <a:rPr lang="ru-RU" sz="1600" b="1" dirty="0"/>
              <a:t>Обеспечение доступа к информации о своей деятельности, в том числе на своем официальном сайте в сети «Интернет»;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15) </a:t>
            </a:r>
            <a:r>
              <a:rPr lang="ru-RU" sz="1600" b="1" dirty="0"/>
              <a:t>Оказание консультационной, информационной, организационно-методической помощи по вопросам организации и проведения капитального ремонта общего имущества в многоквартирных домах; 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16) </a:t>
            </a:r>
            <a:r>
              <a:rPr lang="ru-RU" sz="1600" b="1" dirty="0"/>
              <a:t>Обеспечение сохранности документов;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17) </a:t>
            </a:r>
            <a:r>
              <a:rPr lang="ru-RU" sz="1600" b="1" dirty="0"/>
              <a:t>Осуществление действий, направленных на формирование  фонда капитального ремонта на счете, счетах Регионального оператора, в том числе:</a:t>
            </a:r>
          </a:p>
          <a:p>
            <a:pPr algn="just"/>
            <a:r>
              <a:rPr lang="ru-RU" sz="1600" b="1" dirty="0"/>
              <a:t>- приобретение в собственность программного обеспечения;</a:t>
            </a:r>
          </a:p>
          <a:p>
            <a:pPr algn="just"/>
            <a:r>
              <a:rPr lang="ru-RU" sz="1600" b="1" dirty="0"/>
              <a:t>- заключение договоров аренды программного обеспечения и виртуальных мощностей;</a:t>
            </a:r>
          </a:p>
          <a:p>
            <a:pPr algn="just">
              <a:buFontTx/>
              <a:buChar char="-"/>
            </a:pPr>
            <a:r>
              <a:rPr lang="ru-RU" sz="1600" b="1" dirty="0"/>
              <a:t>заключение договоров на предоставление сервисных </a:t>
            </a:r>
          </a:p>
          <a:p>
            <a:pPr algn="just"/>
            <a:r>
              <a:rPr lang="ru-RU" sz="1600" b="1" dirty="0"/>
              <a:t>услуг по расчету начислений по формированию </a:t>
            </a:r>
          </a:p>
          <a:p>
            <a:pPr algn="just"/>
            <a:r>
              <a:rPr lang="ru-RU" sz="1600" b="1" dirty="0"/>
              <a:t>фонда капитального ремонта.</a:t>
            </a:r>
            <a:endParaRPr lang="ru-RU" sz="1600" dirty="0"/>
          </a:p>
          <a:p>
            <a:pPr algn="just"/>
            <a:endParaRPr lang="ru-RU" sz="2300" b="1" dirty="0">
              <a:latin typeface="Times New Roman" pitchFamily="18" charset="0"/>
            </a:endParaRPr>
          </a:p>
        </p:txBody>
      </p:sp>
      <p:sp>
        <p:nvSpPr>
          <p:cNvPr id="56327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6329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734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Функции Регионального оператора по обеспечению выполнения возложенных задач:</a:t>
            </a:r>
          </a:p>
          <a:p>
            <a:endParaRPr lang="ru-RU" sz="3200" b="1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28625" y="1341438"/>
            <a:ext cx="8320088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Контрольно-распорядительные функции:</a:t>
            </a:r>
          </a:p>
          <a:p>
            <a:endParaRPr lang="ru-RU" sz="1000" b="1" dirty="0"/>
          </a:p>
          <a:p>
            <a:pPr algn="just"/>
            <a:r>
              <a:rPr lang="ru-RU" sz="1600" b="1" dirty="0" smtClean="0"/>
              <a:t>18) </a:t>
            </a:r>
            <a:r>
              <a:rPr lang="ru-RU" sz="1600" b="1" dirty="0"/>
              <a:t>Управление временно свободными денежными средствами, сформированными за счет взноса учредителя и других, не запрещенных законом источников, за исключением средств собственников помещений в многоквартирных домах, формирующих фонд капитального ремонта на счете, счетах Регионального оператора; 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19) </a:t>
            </a:r>
            <a:r>
              <a:rPr lang="ru-RU" sz="1600" b="1" dirty="0"/>
              <a:t>Обеспечение гарантий при предоставлении кредитными организациями кредитов на капитальный ремонт общего имущества в многоквартирных домах;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20) </a:t>
            </a:r>
            <a:r>
              <a:rPr lang="ru-RU" sz="1600" b="1" dirty="0"/>
              <a:t>Осуществление субсидирования части процентной ставки по банковским кредитам, полученным на проведение капитального ремонта общего имущества в многоквартирных домах;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21) </a:t>
            </a:r>
            <a:r>
              <a:rPr lang="ru-RU" sz="1600" b="1" dirty="0"/>
              <a:t>Осуществление контроля за целевым использованием средств государственной или муниципальной финансовой поддержки.</a:t>
            </a:r>
            <a:endParaRPr lang="ru-RU" sz="1600" dirty="0"/>
          </a:p>
          <a:p>
            <a:pPr algn="just"/>
            <a:endParaRPr lang="ru-RU" sz="2300" b="1" dirty="0">
              <a:latin typeface="Times New Roman" pitchFamily="18" charset="0"/>
            </a:endParaRPr>
          </a:p>
        </p:txBody>
      </p:sp>
      <p:sp>
        <p:nvSpPr>
          <p:cNvPr id="57351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7353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Содержимое 2"/>
          <p:cNvSpPr>
            <a:spLocks/>
          </p:cNvSpPr>
          <p:nvPr/>
        </p:nvSpPr>
        <p:spPr bwMode="auto">
          <a:xfrm>
            <a:off x="468313" y="188913"/>
            <a:ext cx="867568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87425"/>
            <a:r>
              <a:rPr lang="ru-RU" sz="2400" b="1">
                <a:solidFill>
                  <a:srgbClr val="000066"/>
                </a:solidFill>
              </a:rPr>
              <a:t>Органами государственной власти Челябинской области совершены все необходимые и достаточные действия по организации </a:t>
            </a:r>
          </a:p>
          <a:p>
            <a:pPr marL="342900" indent="-342900" algn="ctr" defTabSz="987425"/>
            <a:r>
              <a:rPr lang="ru-RU" sz="2400" b="1">
                <a:solidFill>
                  <a:srgbClr val="000066"/>
                </a:solidFill>
              </a:rPr>
              <a:t>проведения капитального ремонта </a:t>
            </a:r>
          </a:p>
          <a:p>
            <a:pPr marL="342900" indent="-342900" algn="ctr" defTabSz="987425"/>
            <a:r>
              <a:rPr lang="ru-RU" sz="2400" b="1">
                <a:solidFill>
                  <a:srgbClr val="000066"/>
                </a:solidFill>
              </a:rPr>
              <a:t>общего имущества в многоквартирных домах</a:t>
            </a:r>
          </a:p>
          <a:p>
            <a:pPr marL="342900" indent="-342900" algn="ctr" defTabSz="987425"/>
            <a:r>
              <a:rPr lang="ru-RU">
                <a:solidFill>
                  <a:srgbClr val="000066"/>
                </a:solidFill>
              </a:rPr>
              <a:t> </a:t>
            </a:r>
          </a:p>
          <a:p>
            <a:pPr marL="342900" indent="-342900" defTabSz="987425">
              <a:buFontTx/>
              <a:buAutoNum type="arabicParenR"/>
            </a:pPr>
            <a:r>
              <a:rPr lang="ru-RU" sz="2000" b="1">
                <a:solidFill>
                  <a:srgbClr val="800000"/>
                </a:solidFill>
              </a:rPr>
              <a:t>Установлен минимальный размер взноса на капитальный ремонт общего имущества в многоквартирном доме;</a:t>
            </a:r>
          </a:p>
          <a:p>
            <a:pPr marL="342900" indent="-342900" defTabSz="987425">
              <a:buFontTx/>
              <a:buAutoNum type="arabicParenR"/>
            </a:pPr>
            <a:r>
              <a:rPr lang="ru-RU" sz="2000" b="1">
                <a:solidFill>
                  <a:srgbClr val="800000"/>
                </a:solidFill>
              </a:rPr>
              <a:t>Определен порядок проведения мониторинга технического состояния многоквартирных домов;</a:t>
            </a:r>
          </a:p>
          <a:p>
            <a:pPr marL="342900" indent="-342900" defTabSz="987425">
              <a:buFontTx/>
              <a:buAutoNum type="arabicParenR"/>
            </a:pPr>
            <a:r>
              <a:rPr lang="ru-RU" sz="2000" b="1">
                <a:solidFill>
                  <a:srgbClr val="800000"/>
                </a:solidFill>
              </a:rPr>
              <a:t>Создан Региональный оператор, сформировано его имущество;</a:t>
            </a:r>
          </a:p>
          <a:p>
            <a:pPr marL="342900" indent="-342900" defTabSz="987425">
              <a:buFontTx/>
              <a:buAutoNum type="arabicParenR"/>
            </a:pPr>
            <a:r>
              <a:rPr lang="ru-RU" sz="2000" b="1">
                <a:solidFill>
                  <a:srgbClr val="800000"/>
                </a:solidFill>
              </a:rPr>
              <a:t>Подготовлена Региональная программа капитального ремонта;</a:t>
            </a:r>
          </a:p>
          <a:p>
            <a:pPr marL="342900" indent="-342900" defTabSz="987425">
              <a:buFontTx/>
              <a:buAutoNum type="arabicParenR"/>
            </a:pPr>
            <a:r>
              <a:rPr lang="ru-RU" sz="2000" b="1">
                <a:solidFill>
                  <a:srgbClr val="800000"/>
                </a:solidFill>
              </a:rPr>
              <a:t>Определен размер предельной стоимости услуг и (или) работ по капитальному ремонту общего имущества в многоквартирном доме, который может оплачиваться региональным оператором за счет средств фонда капитального ремонта, сформированного исходя </a:t>
            </a:r>
          </a:p>
          <a:p>
            <a:pPr marL="342900" indent="-342900" defTabSz="987425"/>
            <a:r>
              <a:rPr lang="ru-RU" sz="2000" b="1">
                <a:solidFill>
                  <a:srgbClr val="800000"/>
                </a:solidFill>
              </a:rPr>
              <a:t>     из минимального размера взноса </a:t>
            </a:r>
          </a:p>
          <a:p>
            <a:pPr marL="342900" indent="-342900" defTabSz="987425"/>
            <a:r>
              <a:rPr lang="ru-RU" sz="2000" b="1">
                <a:solidFill>
                  <a:srgbClr val="800000"/>
                </a:solidFill>
              </a:rPr>
              <a:t>     на капитальный ремонт.</a:t>
            </a:r>
            <a:br>
              <a:rPr lang="ru-RU" sz="2000" b="1">
                <a:solidFill>
                  <a:srgbClr val="800000"/>
                </a:solidFill>
              </a:rPr>
            </a:br>
            <a:endParaRPr lang="ru-RU" sz="2000" b="1">
              <a:solidFill>
                <a:srgbClr val="800000"/>
              </a:solidFill>
            </a:endParaRPr>
          </a:p>
        </p:txBody>
      </p:sp>
      <p:pic>
        <p:nvPicPr>
          <p:cNvPr id="58372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Содержимое 2"/>
          <p:cNvSpPr>
            <a:spLocks/>
          </p:cNvSpPr>
          <p:nvPr/>
        </p:nvSpPr>
        <p:spPr bwMode="auto">
          <a:xfrm>
            <a:off x="539750" y="1125538"/>
            <a:ext cx="82629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800" b="1" dirty="0">
                <a:solidFill>
                  <a:srgbClr val="800000"/>
                </a:solidFill>
              </a:rPr>
              <a:t>Организация начисления, </a:t>
            </a:r>
          </a:p>
          <a:p>
            <a:pPr algn="ctr"/>
            <a:r>
              <a:rPr lang="ru-RU" sz="3800" b="1" dirty="0">
                <a:solidFill>
                  <a:srgbClr val="800000"/>
                </a:solidFill>
              </a:rPr>
              <a:t>сбора и учета взносов на капитальный ремонт общего имущества в многоквартирных домах Челябинской области</a:t>
            </a:r>
            <a:endParaRPr lang="ru-RU" sz="3800" dirty="0">
              <a:solidFill>
                <a:srgbClr val="800000"/>
              </a:solidFill>
            </a:endParaRPr>
          </a:p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4400" dirty="0">
                <a:solidFill>
                  <a:srgbClr val="000000"/>
                </a:solidFill>
                <a:latin typeface="Trebuchet MS" pitchFamily="34" charset="0"/>
              </a:rPr>
              <a:t>				</a:t>
            </a:r>
            <a:endParaRPr lang="ru-RU" sz="2000" b="1" i="1" dirty="0"/>
          </a:p>
          <a:p>
            <a:pPr algn="r" eaLnBrk="0" hangingPunct="0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 i="1" dirty="0"/>
              <a:t>Алена Олеговна </a:t>
            </a:r>
            <a:r>
              <a:rPr lang="ru-RU" sz="1400" b="1" i="1" dirty="0" err="1"/>
              <a:t>Янушенок</a:t>
            </a:r>
            <a:endParaRPr lang="ru-RU" sz="1400" i="1" dirty="0"/>
          </a:p>
          <a:p>
            <a:pPr algn="r"/>
            <a:r>
              <a:rPr lang="ru-RU" sz="1400" i="1" dirty="0"/>
              <a:t>				ведущий специалист финансово-расчетного отдела</a:t>
            </a:r>
          </a:p>
          <a:p>
            <a:pPr algn="r"/>
            <a:r>
              <a:rPr lang="ru-RU" sz="1400" i="1" dirty="0"/>
              <a:t>СНОФ «РО капитального </a:t>
            </a:r>
          </a:p>
          <a:p>
            <a:pPr algn="r"/>
            <a:r>
              <a:rPr lang="ru-RU" sz="1400" i="1" dirty="0"/>
              <a:t>ремонта общего имущества </a:t>
            </a:r>
          </a:p>
          <a:p>
            <a:pPr algn="r"/>
            <a:r>
              <a:rPr lang="ru-RU" sz="1400" i="1" dirty="0"/>
              <a:t> в МКД Челябинской области»</a:t>
            </a:r>
          </a:p>
          <a:p>
            <a:pPr algn="just"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i="1" dirty="0"/>
              <a:t>				</a:t>
            </a:r>
            <a:endParaRPr lang="ru-RU" sz="1900" dirty="0">
              <a:latin typeface="Arial Unicode MS" pitchFamily="34" charset="-128"/>
            </a:endParaRPr>
          </a:p>
          <a:p>
            <a:pPr eaLnBrk="0" hangingPunct="0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2052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2053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307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49338" y="0"/>
            <a:ext cx="784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Обязанность уплачивать взносы на капитальный ремонт</a:t>
            </a:r>
            <a:endParaRPr lang="ru-RU" sz="3200">
              <a:solidFill>
                <a:srgbClr val="800000"/>
              </a:solidFill>
            </a:endParaRPr>
          </a:p>
          <a:p>
            <a:endParaRPr lang="ru-RU" sz="3200" b="1"/>
          </a:p>
        </p:txBody>
      </p:sp>
      <p:graphicFrame>
        <p:nvGraphicFramePr>
          <p:cNvPr id="10" name="Схема 9"/>
          <p:cNvGraphicFramePr/>
          <p:nvPr/>
        </p:nvGraphicFramePr>
        <p:xfrm>
          <a:off x="971600" y="3857628"/>
          <a:ext cx="77048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9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213" y="1268413"/>
            <a:ext cx="813593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360000" algn="just">
              <a:defRPr/>
            </a:pPr>
            <a:r>
              <a:rPr lang="ru-RU" b="1" dirty="0"/>
              <a:t>Обязанность вносить взносы на капитальный ремонт распространяется на всех собственников помещений в многоквартирном доме с момента возникновения права собственности на помещения в многоквартирном доме (далее МКД) </a:t>
            </a:r>
            <a:r>
              <a:rPr lang="ru-RU" dirty="0"/>
              <a:t>(ч.3 ст. 158 ЖК РФ), </a:t>
            </a:r>
            <a:r>
              <a:rPr lang="ru-RU" b="1" dirty="0"/>
              <a:t>по</a:t>
            </a:r>
            <a:r>
              <a:rPr lang="ru-RU" dirty="0"/>
              <a:t> </a:t>
            </a:r>
            <a:r>
              <a:rPr lang="ru-RU" b="1" dirty="0"/>
              <a:t>истечении восьми месяцев после опубликования утвержденной</a:t>
            </a:r>
            <a:r>
              <a:rPr lang="ru-RU" dirty="0"/>
              <a:t> </a:t>
            </a:r>
            <a:r>
              <a:rPr lang="ru-RU" b="1" dirty="0"/>
              <a:t>Региональной программы капитального ремонта</a:t>
            </a:r>
            <a:r>
              <a:rPr lang="ru-RU" dirty="0"/>
              <a:t> (ч.3 ст. 169 ЖК РФ).</a:t>
            </a:r>
            <a:endParaRPr lang="en-US" dirty="0"/>
          </a:p>
          <a:p>
            <a:pPr marL="342900" algn="just">
              <a:defRPr/>
            </a:pPr>
            <a:endParaRPr lang="en-US" dirty="0"/>
          </a:p>
          <a:p>
            <a:pPr marL="342900" indent="360000" algn="just">
              <a:defRPr/>
            </a:pPr>
            <a:r>
              <a:rPr lang="ru-RU" b="1" dirty="0">
                <a:solidFill>
                  <a:srgbClr val="000066"/>
                </a:solidFill>
              </a:rPr>
              <a:t>К собственникам помещений в МКД относятся:</a:t>
            </a:r>
          </a:p>
          <a:p>
            <a:pPr marL="342900" algn="just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410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49338" y="0"/>
            <a:ext cx="784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3200" b="1">
                <a:solidFill>
                  <a:srgbClr val="800000"/>
                </a:solidFill>
              </a:rPr>
              <a:t>Обязанность уплачивать взносы на капитальный ремонт</a:t>
            </a:r>
            <a:endParaRPr lang="ru-RU" sz="3200">
              <a:solidFill>
                <a:srgbClr val="800000"/>
              </a:solidFill>
            </a:endParaRPr>
          </a:p>
          <a:p>
            <a:pPr marL="514350" indent="-514350"/>
            <a:endParaRPr lang="ru-RU" sz="3200" b="1"/>
          </a:p>
        </p:txBody>
      </p:sp>
      <p:graphicFrame>
        <p:nvGraphicFramePr>
          <p:cNvPr id="9" name="Схема 8"/>
          <p:cNvGraphicFramePr/>
          <p:nvPr/>
        </p:nvGraphicFramePr>
        <p:xfrm>
          <a:off x="899592" y="2420888"/>
          <a:ext cx="74168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3" name="Заголовок 1"/>
          <p:cNvSpPr>
            <a:spLocks/>
          </p:cNvSpPr>
          <p:nvPr/>
        </p:nvSpPr>
        <p:spPr bwMode="auto">
          <a:xfrm>
            <a:off x="900113" y="1268413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358775"/>
            <a:r>
              <a:rPr lang="ru-RU" b="1">
                <a:solidFill>
                  <a:srgbClr val="000066"/>
                </a:solidFill>
              </a:rPr>
              <a:t>От обязанности уплачивать взносы на капитальный ремонт освобождены (ч.2 ст. 169 ЖК РФ):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512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Субсидия на оплату взносов на капитальный ремонт</a:t>
            </a:r>
            <a:endParaRPr lang="ru-RU" sz="3200">
              <a:solidFill>
                <a:srgbClr val="800000"/>
              </a:solidFill>
            </a:endParaRPr>
          </a:p>
          <a:p>
            <a:endParaRPr lang="ru-RU" sz="2800" b="1"/>
          </a:p>
          <a:p>
            <a:endParaRPr lang="ru-RU" sz="2800" b="1">
              <a:solidFill>
                <a:srgbClr val="80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987824" y="2564904"/>
          <a:ext cx="33843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7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979712" y="3861048"/>
          <a:ext cx="266429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30" name="Прямоугольник 16"/>
          <p:cNvSpPr>
            <a:spLocks noChangeArrowheads="1"/>
          </p:cNvSpPr>
          <p:nvPr/>
        </p:nvSpPr>
        <p:spPr bwMode="auto">
          <a:xfrm>
            <a:off x="785813" y="1214438"/>
            <a:ext cx="7889875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 sz="1950" dirty="0">
                <a:solidFill>
                  <a:srgbClr val="000066"/>
                </a:solidFill>
              </a:rPr>
              <a:t>Для собственников помещений в МКД взнос  на капитальный ремонт включен в структуру платы за жилое помещение и коммунальные услуги (п.2 ч.1 ст. 154 ЖК РФ).</a:t>
            </a:r>
          </a:p>
          <a:p>
            <a:pPr indent="358775" algn="just"/>
            <a:endParaRPr lang="ru-RU" sz="1950" dirty="0">
              <a:solidFill>
                <a:srgbClr val="000066"/>
              </a:solidFill>
            </a:endParaRPr>
          </a:p>
          <a:p>
            <a:pPr indent="358775" algn="just"/>
            <a:r>
              <a:rPr lang="ru-RU" sz="1950" dirty="0">
                <a:solidFill>
                  <a:srgbClr val="000066"/>
                </a:solidFill>
              </a:rPr>
              <a:t>Расходы собственников жилых помещений на уплату взносов на капитальный ремонт (исходя из установленного минимального размера взноса) включатся в размер расходов на оплату жилищно-коммунальных услуг, по которым может быть предоставлена субсидия на оплату жилого помещения и коммунальных услуг (ч. 6 ст. 159 ЖК РФ).</a:t>
            </a:r>
          </a:p>
          <a:p>
            <a:pPr indent="358775" algn="just"/>
            <a:endParaRPr lang="ru-RU" sz="1950" dirty="0">
              <a:solidFill>
                <a:srgbClr val="000066"/>
              </a:solidFill>
            </a:endParaRPr>
          </a:p>
          <a:p>
            <a:pPr indent="358775" algn="just"/>
            <a:r>
              <a:rPr lang="ru-RU" sz="1950" dirty="0">
                <a:solidFill>
                  <a:srgbClr val="000066"/>
                </a:solidFill>
              </a:rPr>
              <a:t>Субсидии предоставляются собственникам при отсутствие у них задолженности по оплате жилых помещений и коммунальных услуг или при заключении и (или) выполнении собственниками соглашений по ее погашению(ч.5 ст. 159 ЖК РФ).</a:t>
            </a:r>
          </a:p>
          <a:p>
            <a:pPr indent="358775" algn="just"/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/>
          </p:cNvSpPr>
          <p:nvPr/>
        </p:nvSpPr>
        <p:spPr bwMode="auto">
          <a:xfrm>
            <a:off x="428625" y="260350"/>
            <a:ext cx="8464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87425"/>
            <a:r>
              <a:rPr lang="ru-RU" sz="2800" b="1">
                <a:solidFill>
                  <a:srgbClr val="002060"/>
                </a:solidFill>
              </a:rPr>
              <a:t> </a:t>
            </a:r>
            <a:r>
              <a:rPr lang="ru-RU" sz="2800" b="1">
                <a:solidFill>
                  <a:srgbClr val="800000"/>
                </a:solidFill>
              </a:rPr>
              <a:t>Нормативные акты, принятые Правительством Челябинской области </a:t>
            </a:r>
          </a:p>
          <a:p>
            <a:pPr algn="ctr" defTabSz="987425"/>
            <a:endParaRPr lang="ru-RU" sz="2000" b="1">
              <a:solidFill>
                <a:srgbClr val="800000"/>
              </a:solidFill>
            </a:endParaRPr>
          </a:p>
          <a:p>
            <a:pPr defTabSz="987425"/>
            <a:r>
              <a:rPr lang="ru-RU" sz="1600" i="1">
                <a:solidFill>
                  <a:srgbClr val="800000"/>
                </a:solidFill>
              </a:rPr>
              <a:t>Нормативные акты приняты в целях планирования и организации проведения ремонта общего имущества в многоквартирных домах и предоставления государственной и муниципальной поддержки на проведение капитального ремонта за счет средств бюджетов Российской федерации, в соответствии с полномочиями, определенными Законом Челябинской области «Об организации проведения капитального ремонта общего имущества в многоквартирных домах, расположенных на территории Челябинской области» от 27.06.2013 г. N 512-ЗО;</a:t>
            </a:r>
          </a:p>
          <a:p>
            <a:pPr defTabSz="987425"/>
            <a:endParaRPr lang="ru-RU" sz="1000" i="1">
              <a:solidFill>
                <a:srgbClr val="800000"/>
              </a:solidFill>
            </a:endParaRPr>
          </a:p>
          <a:p>
            <a:pPr defTabSz="987425">
              <a:buFontTx/>
              <a:buChar char="•"/>
            </a:pPr>
            <a:r>
              <a:rPr lang="ru-RU" sz="1700" b="1">
                <a:solidFill>
                  <a:srgbClr val="000066"/>
                </a:solidFill>
              </a:rPr>
              <a:t> </a:t>
            </a:r>
            <a:r>
              <a:rPr lang="ru-RU" b="1">
                <a:solidFill>
                  <a:srgbClr val="000066"/>
                </a:solidFill>
              </a:rPr>
              <a:t>Постановление Правительства Челябинской области от 30.08.2013 N 269-П «Об определении размера предельной стоимости услуг и (или) работ по капитальному ремонту общего имущества в многоквартирном доме, которая может оплачиваться региональным оператором за счет средств фонда капитального ремонта, сформированного исходя из минимального размера взноса на капитальный ремонт на территории Челябинской области, на 2014 - 2016 годы»;</a:t>
            </a:r>
          </a:p>
          <a:p>
            <a:pPr defTabSz="987425">
              <a:buFontTx/>
              <a:buChar char="•"/>
            </a:pPr>
            <a:endParaRPr lang="ru-RU" b="1">
              <a:solidFill>
                <a:srgbClr val="000066"/>
              </a:solidFill>
            </a:endParaRPr>
          </a:p>
          <a:p>
            <a:pPr defTabSz="987425">
              <a:buFontTx/>
              <a:buChar char="•"/>
            </a:pPr>
            <a:r>
              <a:rPr lang="ru-RU" b="1">
                <a:solidFill>
                  <a:srgbClr val="000066"/>
                </a:solidFill>
              </a:rPr>
              <a:t> Постановление Правительства Челябинской области от </a:t>
            </a:r>
          </a:p>
          <a:p>
            <a:pPr defTabSz="987425"/>
            <a:r>
              <a:rPr lang="ru-RU" b="1">
                <a:solidFill>
                  <a:srgbClr val="000066"/>
                </a:solidFill>
              </a:rPr>
              <a:t>30.08.2013 N 270-П «О Порядке проведения мониторинга </a:t>
            </a:r>
          </a:p>
          <a:p>
            <a:pPr defTabSz="987425"/>
            <a:r>
              <a:rPr lang="ru-RU" b="1">
                <a:solidFill>
                  <a:srgbClr val="000066"/>
                </a:solidFill>
              </a:rPr>
              <a:t>технического состояния многоквартирных домов, </a:t>
            </a:r>
          </a:p>
          <a:p>
            <a:pPr defTabSz="987425"/>
            <a:r>
              <a:rPr lang="ru-RU" b="1">
                <a:solidFill>
                  <a:srgbClr val="000066"/>
                </a:solidFill>
              </a:rPr>
              <a:t>расположенных на территории Челябинской области»; </a:t>
            </a:r>
          </a:p>
        </p:txBody>
      </p:sp>
      <p:pic>
        <p:nvPicPr>
          <p:cNvPr id="8196" name="Picture 2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373688"/>
            <a:ext cx="15827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smtClean="0"/>
          </a:p>
        </p:txBody>
      </p:sp>
      <p:pic>
        <p:nvPicPr>
          <p:cNvPr id="614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49338" y="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Организация начисления, сбора и учета взносов на капитальный ремонт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7950" y="1052513"/>
            <a:ext cx="8496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algn="just"/>
            <a:endParaRPr lang="ru-RU" sz="2000" dirty="0"/>
          </a:p>
          <a:p>
            <a:pPr marL="342900" algn="just"/>
            <a:r>
              <a:rPr lang="ru-RU" sz="2400" b="1" dirty="0" smtClean="0">
                <a:solidFill>
                  <a:srgbClr val="000066"/>
                </a:solidFill>
              </a:rPr>
              <a:t>	Для </a:t>
            </a:r>
            <a:r>
              <a:rPr lang="ru-RU" sz="2400" b="1" dirty="0">
                <a:solidFill>
                  <a:srgbClr val="000066"/>
                </a:solidFill>
              </a:rPr>
              <a:t>начисления, сбора и учета взносов на капитальный ремонт (далее КР) и формирования фондов капитального ремонта внедрен и функционирует финансовый модуль «БАРС</a:t>
            </a:r>
            <a:r>
              <a:rPr lang="ru-RU" sz="2400" b="1" dirty="0" smtClean="0">
                <a:solidFill>
                  <a:srgbClr val="000066"/>
                </a:solidFill>
              </a:rPr>
              <a:t>. </a:t>
            </a:r>
            <a:r>
              <a:rPr lang="ru-RU" sz="2400" b="1" dirty="0" err="1" smtClean="0">
                <a:solidFill>
                  <a:srgbClr val="000066"/>
                </a:solidFill>
              </a:rPr>
              <a:t>ЖКХ-Региональный</a:t>
            </a:r>
            <a:r>
              <a:rPr lang="ru-RU" sz="2400" b="1" dirty="0" smtClean="0">
                <a:solidFill>
                  <a:srgbClr val="000066"/>
                </a:solidFill>
              </a:rPr>
              <a:t>  </a:t>
            </a:r>
            <a:r>
              <a:rPr lang="ru-RU" sz="2400" b="1" dirty="0">
                <a:solidFill>
                  <a:srgbClr val="000066"/>
                </a:solidFill>
              </a:rPr>
              <a:t>фонд», предназначенный для автоматизации следующих процессов:</a:t>
            </a:r>
          </a:p>
          <a:p>
            <a:pPr marL="342900" algn="just"/>
            <a:endParaRPr lang="ru-RU" sz="800" b="1" dirty="0">
              <a:solidFill>
                <a:srgbClr val="000066"/>
              </a:solidFill>
            </a:endParaRPr>
          </a:p>
          <a:p>
            <a:pPr marL="342900" algn="just">
              <a:buFontTx/>
              <a:buChar char="-"/>
            </a:pPr>
            <a:r>
              <a:rPr lang="ru-RU" sz="2400" b="1" dirty="0">
                <a:solidFill>
                  <a:srgbClr val="000066"/>
                </a:solidFill>
              </a:rPr>
              <a:t> исполнения программы капитального ремонта;</a:t>
            </a:r>
          </a:p>
          <a:p>
            <a:pPr marL="342900" algn="just"/>
            <a:endParaRPr lang="ru-RU" sz="800" b="1" dirty="0">
              <a:solidFill>
                <a:srgbClr val="000066"/>
              </a:solidFill>
            </a:endParaRPr>
          </a:p>
          <a:p>
            <a:pPr marL="342900" algn="just">
              <a:buFontTx/>
              <a:buChar char="-"/>
            </a:pPr>
            <a:r>
              <a:rPr lang="ru-RU" sz="2400" b="1" dirty="0">
                <a:solidFill>
                  <a:srgbClr val="000066"/>
                </a:solidFill>
              </a:rPr>
              <a:t> управления финансовыми потоками источников финансирования;</a:t>
            </a:r>
          </a:p>
          <a:p>
            <a:pPr marL="342900" algn="just"/>
            <a:endParaRPr lang="ru-RU" sz="800" b="1" dirty="0">
              <a:solidFill>
                <a:srgbClr val="000066"/>
              </a:solidFill>
            </a:endParaRPr>
          </a:p>
          <a:p>
            <a:pPr marL="342900" algn="just">
              <a:buFontTx/>
              <a:buChar char="-"/>
            </a:pPr>
            <a:r>
              <a:rPr lang="ru-RU" sz="2400" b="1" dirty="0">
                <a:solidFill>
                  <a:srgbClr val="000066"/>
                </a:solidFill>
              </a:rPr>
              <a:t> контроля начисления, оплаты и накопления средств собственников помещений;</a:t>
            </a:r>
          </a:p>
          <a:p>
            <a:pPr marL="342900" algn="just"/>
            <a:endParaRPr lang="ru-RU" sz="800" b="1" dirty="0">
              <a:solidFill>
                <a:srgbClr val="000066"/>
              </a:solidFill>
            </a:endParaRPr>
          </a:p>
          <a:p>
            <a:pPr marL="342900" algn="just">
              <a:buFontTx/>
              <a:buChar char="-"/>
            </a:pPr>
            <a:r>
              <a:rPr lang="ru-RU" sz="2400" b="1" dirty="0">
                <a:solidFill>
                  <a:srgbClr val="000066"/>
                </a:solidFill>
              </a:rPr>
              <a:t> мониторинга состояния жилищного фонда МКД в масштабах  Челябинской области.</a:t>
            </a:r>
          </a:p>
        </p:txBody>
      </p:sp>
      <p:sp>
        <p:nvSpPr>
          <p:cNvPr id="6151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7858125" cy="1143000"/>
          </a:xfrm>
        </p:spPr>
        <p:txBody>
          <a:bodyPr anchor="t"/>
          <a:lstStyle/>
          <a:p>
            <a:r>
              <a:rPr lang="ru-RU" sz="3200" b="1" smtClean="0">
                <a:solidFill>
                  <a:srgbClr val="800000"/>
                </a:solidFill>
              </a:rPr>
              <a:t>Организация начисления, сбора и учета взносов на капитальный ремонт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Начисление и учет взносов на капитальный ремонт, процентов в связи с неуплатой взносов в отношении собственников, формирующих фонд капитального ремонта на счете Регионального оператора, производится в электронной форме отдельно по каждому собственнику помещений в МКД. 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endParaRPr lang="ru-RU" sz="800" b="1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Если собственниками помещений выбран способ формирования фонда КР на специальном счете, владельцем которого является  Региональный оператор, то Региональным оператором осуществляется ограниченный учет: 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endParaRPr lang="ru-RU" sz="800" b="1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  <a:buFontTx/>
              <a:buChar char="-"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поступления взносов и процентов;</a:t>
            </a:r>
          </a:p>
          <a:p>
            <a:pPr indent="358775" algn="just">
              <a:lnSpc>
                <a:spcPct val="80000"/>
              </a:lnSpc>
              <a:buFontTx/>
              <a:buChar char="-"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остатка средств на специальном счете; </a:t>
            </a:r>
          </a:p>
          <a:p>
            <a:pPr indent="358775" algn="just">
              <a:lnSpc>
                <a:spcPct val="80000"/>
              </a:lnSpc>
              <a:buFontTx/>
              <a:buChar char="-"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операций по списанию денежных средств со специального счета.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endParaRPr lang="ru-RU" sz="800" b="1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rgbClr val="800000"/>
                </a:solidFill>
                <a:latin typeface="Arial" charset="0"/>
              </a:rPr>
              <a:t>В этом случае начисление, сбор и учет взносов производятся собственниками помещений своими силами.</a:t>
            </a: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7173" name="Заголовок 1"/>
          <p:cNvSpPr>
            <a:spLocks/>
          </p:cNvSpPr>
          <p:nvPr/>
        </p:nvSpPr>
        <p:spPr bwMode="auto">
          <a:xfrm>
            <a:off x="1428750" y="-142875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7858125" cy="1143000"/>
          </a:xfrm>
        </p:spPr>
        <p:txBody>
          <a:bodyPr anchor="t"/>
          <a:lstStyle/>
          <a:p>
            <a:r>
              <a:rPr lang="ru-RU" sz="3200" b="1" smtClean="0">
                <a:solidFill>
                  <a:srgbClr val="800000"/>
                </a:solidFill>
              </a:rPr>
              <a:t>Организация начисления, сбора и учета взносов на капитальный ремонт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indent="539750" algn="just">
              <a:lnSpc>
                <a:spcPct val="90000"/>
              </a:lnSpc>
              <a:buFont typeface="Arial" charset="0"/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charset="0"/>
              </a:rPr>
              <a:t>Система учета взносов на капитальный ремонт, процентов в связи с ненадлежащей уплатой, в случае формирования фонда капитального ремонта на счете </a:t>
            </a:r>
            <a:br>
              <a:rPr lang="ru-RU" sz="26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ru-RU" sz="2600" b="1" dirty="0" smtClean="0">
                <a:solidFill>
                  <a:srgbClr val="000066"/>
                </a:solidFill>
                <a:latin typeface="Arial" charset="0"/>
              </a:rPr>
              <a:t>Регионального оператора, включает в себя следующие сведения:</a:t>
            </a:r>
          </a:p>
          <a:p>
            <a:pPr indent="539750" algn="just">
              <a:lnSpc>
                <a:spcPct val="90000"/>
              </a:lnSpc>
              <a:buFontTx/>
              <a:buChar char="-"/>
            </a:pPr>
            <a:r>
              <a:rPr lang="ru-RU" sz="2600" b="1" dirty="0" smtClean="0">
                <a:solidFill>
                  <a:srgbClr val="000066"/>
                </a:solidFill>
                <a:latin typeface="Arial" charset="0"/>
              </a:rPr>
              <a:t>о размере начисленных и уплаченных взносов на КР каждым собственником помещения в МКД; </a:t>
            </a:r>
          </a:p>
          <a:p>
            <a:pPr indent="539750" algn="just">
              <a:lnSpc>
                <a:spcPct val="90000"/>
              </a:lnSpc>
              <a:buFontTx/>
              <a:buChar char="-"/>
            </a:pPr>
            <a:r>
              <a:rPr lang="ru-RU" sz="2600" b="1" dirty="0" smtClean="0">
                <a:solidFill>
                  <a:srgbClr val="000066"/>
                </a:solidFill>
                <a:latin typeface="Arial" charset="0"/>
              </a:rPr>
              <a:t>о задолженности по их оплате; </a:t>
            </a:r>
          </a:p>
          <a:p>
            <a:pPr indent="539750" algn="just">
              <a:lnSpc>
                <a:spcPct val="90000"/>
              </a:lnSpc>
              <a:buFontTx/>
              <a:buChar char="-"/>
            </a:pPr>
            <a:r>
              <a:rPr lang="ru-RU" sz="2600" b="1" dirty="0" smtClean="0">
                <a:solidFill>
                  <a:srgbClr val="000066"/>
                </a:solidFill>
                <a:latin typeface="Arial" charset="0"/>
              </a:rPr>
              <a:t>о размере начисленных и уплаченных процентов. </a:t>
            </a:r>
          </a:p>
          <a:p>
            <a:pPr indent="539750" algn="just">
              <a:lnSpc>
                <a:spcPct val="90000"/>
              </a:lnSpc>
              <a:buFont typeface="Arial" charset="0"/>
              <a:buNone/>
            </a:pPr>
            <a:endParaRPr lang="ru-RU" sz="2800" b="1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197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7858125" cy="1143000"/>
          </a:xfrm>
        </p:spPr>
        <p:txBody>
          <a:bodyPr anchor="t"/>
          <a:lstStyle/>
          <a:p>
            <a:r>
              <a:rPr lang="ru-RU" sz="3200" b="1" smtClean="0">
                <a:solidFill>
                  <a:srgbClr val="800000"/>
                </a:solidFill>
              </a:rPr>
              <a:t>Организация начисления, сбора и учета взносов на капитальный ремонт</a:t>
            </a:r>
          </a:p>
        </p:txBody>
      </p:sp>
      <p:sp>
        <p:nvSpPr>
          <p:cNvPr id="922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indent="342900" algn="just">
              <a:buFont typeface="Arial" charset="0"/>
              <a:buNone/>
            </a:pPr>
            <a:endParaRPr lang="ru-RU" sz="2000" b="1" smtClean="0">
              <a:solidFill>
                <a:srgbClr val="000066"/>
              </a:solidFill>
              <a:latin typeface="Arial" charset="0"/>
            </a:endParaRPr>
          </a:p>
          <a:p>
            <a:pPr indent="342900" algn="just">
              <a:buFont typeface="Arial" charset="0"/>
              <a:buNone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В зависимости от выбранного собственниками способа формирования фонда капитального ремонта взносы на капитальный ремонт, проценты в связи с ненадлежащей уплатой взносов перечисляются собственниками помещений либо на счет Регионального оператора либо на специальный счет.</a:t>
            </a:r>
            <a:endParaRPr lang="ru-RU" sz="2000" smtClean="0">
              <a:solidFill>
                <a:srgbClr val="000066"/>
              </a:solidFill>
              <a:latin typeface="Arial" charset="0"/>
            </a:endParaRPr>
          </a:p>
          <a:p>
            <a:pPr indent="342900" algn="just">
              <a:buFont typeface="Arial" charset="0"/>
              <a:buNone/>
            </a:pPr>
            <a:endParaRPr lang="ru-RU" sz="2000" smtClean="0">
              <a:solidFill>
                <a:srgbClr val="000066"/>
              </a:solidFill>
              <a:latin typeface="Arial" charset="0"/>
            </a:endParaRPr>
          </a:p>
          <a:p>
            <a:pPr indent="342900" algn="just">
              <a:buFont typeface="Arial" charset="0"/>
              <a:buNone/>
            </a:pP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В случае формирования фонда капитального ремонта на счете Регионального оператора, взносы на капитальный ремонт уплачиваются собственниками помещений на основании платежных документов, выставленных оператором, в те же сроки, которые установлены для внесения платы за жилое помещение и коммунальные услуги.</a:t>
            </a:r>
          </a:p>
          <a:p>
            <a:pPr indent="342900" algn="just">
              <a:buFont typeface="Arial" charset="0"/>
              <a:buNone/>
            </a:pPr>
            <a:endParaRPr lang="ru-RU" sz="2000" smtClean="0">
              <a:solidFill>
                <a:srgbClr val="000066"/>
              </a:solidFill>
              <a:latin typeface="Arial" charset="0"/>
            </a:endParaRPr>
          </a:p>
          <a:p>
            <a:pPr indent="342900" algn="just">
              <a:buFont typeface="Arial" charset="0"/>
              <a:buNone/>
            </a:pPr>
            <a:endParaRPr lang="ru-RU" sz="1900" smtClean="0">
              <a:solidFill>
                <a:srgbClr val="000066"/>
              </a:solidFill>
            </a:endParaRPr>
          </a:p>
        </p:txBody>
      </p:sp>
      <p:sp>
        <p:nvSpPr>
          <p:cNvPr id="9221" name="Заголовок 1"/>
          <p:cNvSpPr>
            <a:spLocks/>
          </p:cNvSpPr>
          <p:nvPr/>
        </p:nvSpPr>
        <p:spPr bwMode="auto">
          <a:xfrm>
            <a:off x="1571625" y="-214313"/>
            <a:ext cx="7283450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7858125" cy="1143000"/>
          </a:xfrm>
        </p:spPr>
        <p:txBody>
          <a:bodyPr anchor="t"/>
          <a:lstStyle/>
          <a:p>
            <a:r>
              <a:rPr lang="ru-RU" sz="3200" b="1" smtClean="0">
                <a:solidFill>
                  <a:srgbClr val="800000"/>
                </a:solidFill>
              </a:rPr>
              <a:t>Организация начисления, сбора и учета взносов на капитальный ремонт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indent="358775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Эти же правила по срокам уплаты взносов действуют в отношении специального счета, владельцем которого являются ТСЖ, ЖК или Региональный оператор.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Необходимо подчеркнуть, что в этом случае, собственники помещений самостоятельно принимают решение о том: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- кто представляет им платежные документы для уплаты взносов на капитальный ремонт на специальный счет; 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-   кто начисляет и организует сбор взносов; 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- кто контролирует своевременность и полноту уплаты взносов; 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-   кто принимает меры для ликвидации задолженности. 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800000"/>
                </a:solidFill>
                <a:latin typeface="Arial" charset="0"/>
              </a:rPr>
              <a:t>Все эти действия требуют дополнительных расходов, которые не могут быть произведены за счет взносов на капитальный ремонт или процентов за ненадлежащую их уплату.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endParaRPr lang="ru-RU" sz="1900" i="1" dirty="0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0245" name="Заголовок 1"/>
          <p:cNvSpPr>
            <a:spLocks/>
          </p:cNvSpPr>
          <p:nvPr/>
        </p:nvSpPr>
        <p:spPr bwMode="auto">
          <a:xfrm>
            <a:off x="1571625" y="-214313"/>
            <a:ext cx="7283450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/>
          </p:cNvSpPr>
          <p:nvPr>
            <p:ph type="title" idx="4294967295"/>
          </p:nvPr>
        </p:nvSpPr>
        <p:spPr>
          <a:xfrm>
            <a:off x="857250" y="0"/>
            <a:ext cx="7900988" cy="1428750"/>
          </a:xfrm>
        </p:spPr>
        <p:txBody>
          <a:bodyPr anchor="t"/>
          <a:lstStyle/>
          <a:p>
            <a:r>
              <a:rPr lang="ru-RU" sz="2800" b="1" smtClean="0">
                <a:solidFill>
                  <a:srgbClr val="800000"/>
                </a:solidFill>
              </a:rPr>
              <a:t>Особенности открытия </a:t>
            </a:r>
            <a:br>
              <a:rPr lang="ru-RU" sz="2800" b="1" smtClean="0">
                <a:solidFill>
                  <a:srgbClr val="800000"/>
                </a:solidFill>
              </a:rPr>
            </a:br>
            <a:r>
              <a:rPr lang="ru-RU" sz="2800" b="1" smtClean="0">
                <a:solidFill>
                  <a:srgbClr val="800000"/>
                </a:solidFill>
              </a:rPr>
              <a:t>специального счета и счета </a:t>
            </a:r>
            <a:br>
              <a:rPr lang="ru-RU" sz="2800" b="1" smtClean="0">
                <a:solidFill>
                  <a:srgbClr val="800000"/>
                </a:solidFill>
              </a:rPr>
            </a:br>
            <a:r>
              <a:rPr lang="ru-RU" sz="2800" b="1" smtClean="0">
                <a:solidFill>
                  <a:srgbClr val="800000"/>
                </a:solidFill>
              </a:rPr>
              <a:t>Регионального оператора 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00200"/>
            <a:ext cx="8642350" cy="5257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000066"/>
                </a:solidFill>
                <a:latin typeface="Arial" charset="0"/>
              </a:rPr>
              <a:t>    </a:t>
            </a:r>
            <a:r>
              <a:rPr lang="ru-RU" sz="1800" b="1" dirty="0" smtClean="0">
                <a:solidFill>
                  <a:srgbClr val="000066"/>
                </a:solidFill>
                <a:latin typeface="Arial" charset="0"/>
              </a:rPr>
              <a:t>При открытии специального счета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 в кредитной организации необходимо учитывать требования,  указанные в ч.2 ст. 176 ЖК РФ: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solidFill>
                <a:srgbClr val="000066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     Специальный счет может быть открыт в российской кредитной организации (банке) с величиной собственных средств (капитала) не менее </a:t>
            </a:r>
            <a:r>
              <a:rPr lang="ru-RU" sz="1800" dirty="0" smtClean="0">
                <a:solidFill>
                  <a:srgbClr val="800000"/>
                </a:solidFill>
                <a:latin typeface="Arial" charset="0"/>
              </a:rPr>
              <a:t>20 млрд. рублей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rgbClr val="000066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     Информация о таких кредитных организациях ежеквартально размещается на официальном сайте Центрального банка Российской Федерации в сети "Интернет» </a:t>
            </a:r>
            <a:r>
              <a:rPr lang="ru-RU" sz="1800" u="sng" dirty="0" smtClean="0">
                <a:solidFill>
                  <a:srgbClr val="000066"/>
                </a:solidFill>
                <a:latin typeface="Arial" charset="0"/>
                <a:hlinkClick r:id="rId3"/>
              </a:rPr>
              <a:t>http://www.cbr.ru/credit/listfz.asp</a:t>
            </a:r>
            <a:r>
              <a:rPr lang="ru-RU" sz="1800" u="sng" dirty="0" smtClean="0">
                <a:solidFill>
                  <a:srgbClr val="000066"/>
                </a:solidFill>
                <a:latin typeface="Arial" charset="0"/>
              </a:rPr>
              <a:t>.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    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      Если владельцем специального счета выбран Региональный оператор, то согласно требованиям п5. ч. 4 ст. 170 ЖК РФ выбранный собственниками банк должен осуществлять деятельность на территории нахождения Регионального оператора, т.е в Челябинской области.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800" i="1" dirty="0" smtClean="0">
                <a:solidFill>
                  <a:srgbClr val="800000"/>
                </a:solidFill>
                <a:latin typeface="Arial" charset="0"/>
              </a:rPr>
              <a:t>    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800" i="1" dirty="0" smtClean="0">
                <a:solidFill>
                  <a:srgbClr val="800000"/>
                </a:solidFill>
                <a:latin typeface="Arial" charset="0"/>
              </a:rPr>
              <a:t>      Перечень кредитных организаций, действующих на территории Челябинской области, приведен в приложении №1.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1800" i="1" dirty="0" smtClean="0">
              <a:solidFill>
                <a:srgbClr val="8000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1600" dirty="0" smtClean="0">
              <a:solidFill>
                <a:srgbClr val="000066"/>
              </a:solidFill>
            </a:endParaRPr>
          </a:p>
        </p:txBody>
      </p:sp>
      <p:sp>
        <p:nvSpPr>
          <p:cNvPr id="11269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indent="36000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0066"/>
                </a:solidFill>
              </a:rPr>
              <a:t>При открытии специального счета необходимо обратить внимание на </a:t>
            </a:r>
            <a:r>
              <a:rPr lang="ru-RU" sz="1400" b="1" dirty="0" smtClean="0">
                <a:solidFill>
                  <a:srgbClr val="000066"/>
                </a:solidFill>
              </a:rPr>
              <a:t>условия открытия и обслуживания </a:t>
            </a:r>
            <a:r>
              <a:rPr lang="ru-RU" sz="1400" dirty="0" smtClean="0">
                <a:solidFill>
                  <a:srgbClr val="000066"/>
                </a:solidFill>
              </a:rPr>
              <a:t>специального счета, прописанные в типовом договоре банка, так как банком могут быть предусмотрены различные комиссионные вознаграждения, которые будут оплачиваться из средств собственников помимо суммы взноса в фонд капитального ремонта. </a:t>
            </a:r>
          </a:p>
          <a:p>
            <a:pPr indent="360000" algn="just">
              <a:buFont typeface="Arial" charset="0"/>
              <a:buNone/>
              <a:defRPr/>
            </a:pPr>
            <a:endParaRPr lang="ru-RU" sz="1400" dirty="0" smtClean="0">
              <a:solidFill>
                <a:srgbClr val="000066"/>
              </a:solidFill>
            </a:endParaRP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 таким критериям можно отнести: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1. Условия открытия специального счета;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2. Обслуживание счета;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3. Условия проведения безналичных операций;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4. Условия внесение наличных средств на специальный счет;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5. Предоставление справок об остатках и сумме зачисленных на счет платежей, о всех операциях по счету по запросу любого собственника помещений, владельца счета ;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6. Условия начисления процентов на остаток средств на специальном счете, установки и обслуживания программного обеспечения "Банк-клиент;</a:t>
            </a:r>
          </a:p>
          <a:p>
            <a:pPr indent="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7.  Условия по заверению копий предоставленного пакета документов.</a:t>
            </a:r>
          </a:p>
          <a:p>
            <a:pPr indent="360000" algn="just">
              <a:buFont typeface="Arial" charset="0"/>
              <a:buNone/>
              <a:defRPr/>
            </a:pPr>
            <a:endParaRPr lang="ru-RU" sz="1400" dirty="0" smtClean="0">
              <a:solidFill>
                <a:srgbClr val="000066"/>
              </a:solidFill>
            </a:endParaRPr>
          </a:p>
          <a:p>
            <a:pPr indent="360000"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0066"/>
                </a:solidFill>
              </a:rPr>
              <a:t>Дополнительные комиссии по вышеназванным критериям будут оплачиваться собственниками помещений в МКД отдельно, тем самым увеличивая финансовую нагрузку на собственников помещений.</a:t>
            </a:r>
          </a:p>
          <a:p>
            <a:pPr marL="228600" indent="-182563">
              <a:defRPr/>
            </a:pPr>
            <a:endParaRPr lang="ru-RU" sz="1600" dirty="0" smtClean="0"/>
          </a:p>
        </p:txBody>
      </p:sp>
      <p:sp>
        <p:nvSpPr>
          <p:cNvPr id="12292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1229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859712" cy="1143000"/>
          </a:xfrm>
        </p:spPr>
        <p:txBody>
          <a:bodyPr anchor="t"/>
          <a:lstStyle/>
          <a:p>
            <a:r>
              <a:rPr lang="ru-RU" sz="2800" b="1" smtClean="0">
                <a:solidFill>
                  <a:srgbClr val="800000"/>
                </a:solidFill>
              </a:rPr>
              <a:t>Особенности открытия специального счета и счета Регионального оператора 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1571625"/>
            <a:ext cx="8064500" cy="1152525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5357826"/>
            <a:ext cx="8064500" cy="1150937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989138"/>
            <a:ext cx="8785225" cy="4340225"/>
          </a:xfrm>
        </p:spPr>
        <p:txBody>
          <a:bodyPr/>
          <a:lstStyle/>
          <a:p>
            <a:pPr indent="342900" algn="just">
              <a:buFont typeface="Arial" charset="0"/>
              <a:buNone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Формирование фонда капитального ремонта на счете Регионального оператора позволит собственникам помещений избежать всех дополнительных расходов, возникающих при открытии и обслуживании счета. Региональный оператор открывает свой счет в кредитной организации, отобранной им на конкурсной основе, что предусматривает предоставление Региональному оператору наиболее выгодных условий и льгот по открытию и обслуживанию счета. </a:t>
            </a:r>
          </a:p>
          <a:p>
            <a:pPr indent="342900" algn="just">
              <a:buFont typeface="Arial" charset="0"/>
              <a:buNone/>
            </a:pPr>
            <a:endParaRPr lang="ru-RU" sz="800" b="1" smtClean="0">
              <a:solidFill>
                <a:srgbClr val="000066"/>
              </a:solidFill>
              <a:latin typeface="Arial" charset="0"/>
            </a:endParaRPr>
          </a:p>
          <a:p>
            <a:pPr indent="342900" algn="just">
              <a:buFont typeface="Arial" charset="0"/>
              <a:buNone/>
            </a:pPr>
            <a:r>
              <a:rPr lang="ru-RU" sz="2000" b="1" smtClean="0">
                <a:solidFill>
                  <a:srgbClr val="000066"/>
                </a:solidFill>
                <a:latin typeface="Arial" charset="0"/>
              </a:rPr>
              <a:t>Если владельцем специального счета выбран Региональный оператор, но собственники помещений не выбрали банк, в котором будет открыт счет, или выбранный банк не соответствует установленным требованиям, вопрос о выборе банка передается на усмотрение Регионального оператора (п. 5 ст. 174 ЖК РФ).</a:t>
            </a:r>
          </a:p>
          <a:p>
            <a:pPr indent="342900" algn="just">
              <a:buFont typeface="Arial" charset="0"/>
              <a:buNone/>
            </a:pPr>
            <a:endParaRPr lang="ru-RU" sz="2000" b="1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16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13318" name="Rectangle 2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7900987" cy="1725612"/>
          </a:xfrm>
        </p:spPr>
        <p:txBody>
          <a:bodyPr anchor="t"/>
          <a:lstStyle/>
          <a:p>
            <a:r>
              <a:rPr lang="ru-RU" sz="3200" b="1" smtClean="0">
                <a:solidFill>
                  <a:srgbClr val="800000"/>
                </a:solidFill>
              </a:rPr>
              <a:t>Особенности открытия </a:t>
            </a:r>
            <a:br>
              <a:rPr lang="ru-RU" sz="3200" b="1" smtClean="0">
                <a:solidFill>
                  <a:srgbClr val="800000"/>
                </a:solidFill>
              </a:rPr>
            </a:br>
            <a:r>
              <a:rPr lang="ru-RU" sz="3200" b="1" smtClean="0">
                <a:solidFill>
                  <a:srgbClr val="800000"/>
                </a:solidFill>
              </a:rPr>
              <a:t>специального счета и счета Регионального оператора</a:t>
            </a:r>
            <a:r>
              <a:rPr lang="ru-RU" sz="3600" b="1" smtClean="0">
                <a:solidFill>
                  <a:srgbClr val="800000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274638"/>
            <a:ext cx="7850187" cy="1082660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Особенности открытия специального счета и счета Регионального оператора 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При открытии специального счета, в кредитную организацию предоставляется следующий пакет документов:</a:t>
            </a: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1. Утвердительный документ – протокол общего собрания собственников о выборе способа формирования фонда капитального ремонта;</a:t>
            </a: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2. Устав;</a:t>
            </a: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3. Свидетельство ИНН;</a:t>
            </a: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4. Свидетельство ОГРН;</a:t>
            </a: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5. Выписка из ЕГРЮЛ;</a:t>
            </a: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6. Заявление на открытие специального счета</a:t>
            </a:r>
            <a:r>
              <a:rPr lang="en-US" sz="2000" b="1" dirty="0" smtClean="0">
                <a:solidFill>
                  <a:srgbClr val="000066"/>
                </a:solidFill>
                <a:latin typeface="Arial" charset="0"/>
              </a:rPr>
              <a:t>;</a:t>
            </a:r>
            <a:endParaRPr lang="ru-RU" sz="20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7. Карточка с образцами подписей и оттиска печати;</a:t>
            </a:r>
          </a:p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8. Прочие документы, запрашиваемые банком. </a:t>
            </a:r>
          </a:p>
          <a:p>
            <a:pPr indent="358775">
              <a:buFont typeface="Arial" charset="0"/>
              <a:buNone/>
            </a:pPr>
            <a:endParaRPr lang="ru-RU" sz="20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/>
            <a:endParaRPr lang="ru-RU" b="1" dirty="0" smtClean="0"/>
          </a:p>
        </p:txBody>
      </p:sp>
      <p:sp>
        <p:nvSpPr>
          <p:cNvPr id="14341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715250" cy="1143000"/>
          </a:xfrm>
        </p:spPr>
        <p:txBody>
          <a:bodyPr anchor="t"/>
          <a:lstStyle/>
          <a:p>
            <a:r>
              <a:rPr lang="ru-RU" sz="3200" b="1" smtClean="0">
                <a:solidFill>
                  <a:srgbClr val="800000"/>
                </a:solidFill>
              </a:rPr>
              <a:t>Контроль за формированием фонда капитального ремонта</a:t>
            </a:r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indent="358775" algn="just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charset="0"/>
              </a:rPr>
              <a:t>В целях осуществления контроля за формированием фонда капитального ремонта:</a:t>
            </a:r>
          </a:p>
          <a:p>
            <a:pPr indent="358775" algn="just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  <a:latin typeface="Arial" charset="0"/>
              </a:rPr>
              <a:t>Владелец специального счета обязан представить в орган государственного жилищного надзора сведения о поступлении взносов на капитальный ремонт от собственников помещений в МКД, а также о размере остатка средств на специальном счете (ч. 3 ст. 172 ЖК РФ);</a:t>
            </a:r>
          </a:p>
          <a:p>
            <a:pPr indent="358775" algn="just">
              <a:lnSpc>
                <a:spcPct val="80000"/>
              </a:lnSpc>
            </a:pPr>
            <a:endParaRPr lang="ru-RU" sz="18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  <a:latin typeface="Arial" charset="0"/>
              </a:rPr>
              <a:t>Региональный оператор представляет в орган государственного жилищного надзора информацию о поступлении взносов на капитальный ремонт от собственников помещений в МКД (ч. 2 ст. 172 ЖК РФ);</a:t>
            </a:r>
          </a:p>
          <a:p>
            <a:pPr indent="358775" algn="just">
              <a:lnSpc>
                <a:spcPct val="80000"/>
              </a:lnSpc>
            </a:pPr>
            <a:endParaRPr lang="ru-RU" sz="18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  <a:latin typeface="Arial" charset="0"/>
              </a:rPr>
              <a:t>Банк, в котором открыт специальный счет, и владелец специального счета предоставляют на основании письменного запроса собственника помещения в МКД информацию о сумме зачисленных на счет платежей собственников всех помещений в МКД, об остатке средств на специальном счете, о всех операций по данному специальному счету (ч. 7 ст. 177 ЖК РФ).</a:t>
            </a:r>
          </a:p>
        </p:txBody>
      </p:sp>
      <p:sp>
        <p:nvSpPr>
          <p:cNvPr id="15365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2"/>
          <p:cNvSpPr>
            <a:spLocks/>
          </p:cNvSpPr>
          <p:nvPr/>
        </p:nvSpPr>
        <p:spPr bwMode="auto">
          <a:xfrm>
            <a:off x="428625" y="404813"/>
            <a:ext cx="84645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87425"/>
            <a:r>
              <a:rPr lang="ru-RU" sz="2800" b="1">
                <a:solidFill>
                  <a:srgbClr val="002060"/>
                </a:solidFill>
              </a:rPr>
              <a:t> </a:t>
            </a:r>
            <a:r>
              <a:rPr lang="ru-RU" sz="2800" b="1">
                <a:solidFill>
                  <a:srgbClr val="800000"/>
                </a:solidFill>
              </a:rPr>
              <a:t>Нормативные акты, принятые Правительством Челябинской области</a:t>
            </a:r>
          </a:p>
          <a:p>
            <a:pPr algn="ctr" defTabSz="987425"/>
            <a:endParaRPr lang="ru-RU" sz="2800" b="1">
              <a:solidFill>
                <a:srgbClr val="800000"/>
              </a:solidFill>
            </a:endParaRPr>
          </a:p>
          <a:p>
            <a:pPr algn="ctr" defTabSz="987425"/>
            <a:endParaRPr lang="ru-RU" sz="1600" b="1">
              <a:solidFill>
                <a:srgbClr val="800000"/>
              </a:solidFill>
            </a:endParaRPr>
          </a:p>
          <a:p>
            <a:pPr defTabSz="987425">
              <a:buFontTx/>
              <a:buChar char="•"/>
            </a:pPr>
            <a:r>
              <a:rPr lang="ru-RU" sz="1700" b="1">
                <a:solidFill>
                  <a:srgbClr val="000066"/>
                </a:solidFill>
              </a:rPr>
              <a:t> </a:t>
            </a:r>
            <a:r>
              <a:rPr lang="ru-RU" b="1">
                <a:solidFill>
                  <a:srgbClr val="000066"/>
                </a:solidFill>
              </a:rPr>
              <a:t>Постановление Правительства Челябинской области от 30.08.2013г.    N 271-П «Об установлении минимального размера взноса на капитальный ремонт общего имущества в многоквартирном доме на территории Челябинской области»; </a:t>
            </a:r>
          </a:p>
          <a:p>
            <a:pPr defTabSz="987425"/>
            <a:endParaRPr lang="ru-RU" b="1">
              <a:solidFill>
                <a:srgbClr val="000066"/>
              </a:solidFill>
            </a:endParaRPr>
          </a:p>
          <a:p>
            <a:pPr defTabSz="987425">
              <a:buFontTx/>
              <a:buChar char="•"/>
            </a:pPr>
            <a:r>
              <a:rPr lang="ru-RU" b="1">
                <a:solidFill>
                  <a:srgbClr val="000066"/>
                </a:solidFill>
              </a:rPr>
              <a:t> Постановление от 9.12.2013г. N 512-П «О Порядке определения объема и предоставления в 2013 году субсидии в виде имущественного взноса специализированной некоммерческой организации - фонду "Региональный оператор капитального ремонта общего имущества в многоквартирных домах Челябинской области"»;</a:t>
            </a:r>
          </a:p>
          <a:p>
            <a:pPr defTabSz="987425">
              <a:buFontTx/>
              <a:buChar char="•"/>
            </a:pPr>
            <a:endParaRPr lang="ru-RU" b="1">
              <a:solidFill>
                <a:srgbClr val="000066"/>
              </a:solidFill>
            </a:endParaRPr>
          </a:p>
          <a:p>
            <a:pPr defTabSz="987425">
              <a:buFontTx/>
              <a:buChar char="•"/>
            </a:pPr>
            <a:r>
              <a:rPr lang="ru-RU" b="1">
                <a:solidFill>
                  <a:srgbClr val="000066"/>
                </a:solidFill>
              </a:rPr>
              <a:t> Постановление от 25.12.2013г. N 557-П «О Порядке </a:t>
            </a:r>
          </a:p>
          <a:p>
            <a:pPr defTabSz="987425"/>
            <a:r>
              <a:rPr lang="ru-RU" b="1">
                <a:solidFill>
                  <a:srgbClr val="000066"/>
                </a:solidFill>
              </a:rPr>
              <a:t>использования средств фонда капитального ремонта </a:t>
            </a:r>
          </a:p>
          <a:p>
            <a:pPr defTabSz="987425"/>
            <a:r>
              <a:rPr lang="ru-RU" b="1">
                <a:solidFill>
                  <a:srgbClr val="000066"/>
                </a:solidFill>
              </a:rPr>
              <a:t>на цели сноса или реконструкции многоквартирного дома, </a:t>
            </a:r>
          </a:p>
          <a:p>
            <a:pPr defTabSz="987425"/>
            <a:r>
              <a:rPr lang="ru-RU" b="1">
                <a:solidFill>
                  <a:srgbClr val="000066"/>
                </a:solidFill>
              </a:rPr>
              <a:t>расположенного на территории Челябинской области».</a:t>
            </a:r>
          </a:p>
        </p:txBody>
      </p:sp>
      <p:pic>
        <p:nvPicPr>
          <p:cNvPr id="9220" name="Picture 2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300663"/>
            <a:ext cx="15827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715250" cy="1143000"/>
          </a:xfrm>
        </p:spPr>
        <p:txBody>
          <a:bodyPr anchor="t"/>
          <a:lstStyle/>
          <a:p>
            <a:r>
              <a:rPr lang="ru-RU" sz="3200" b="1" smtClean="0">
                <a:solidFill>
                  <a:srgbClr val="800000"/>
                </a:solidFill>
              </a:rPr>
              <a:t>Контроль за формированием фонда капитального ремонта</a:t>
            </a:r>
          </a:p>
        </p:txBody>
      </p:sp>
      <p:sp>
        <p:nvSpPr>
          <p:cNvPr id="1638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00200"/>
            <a:ext cx="8435975" cy="4924425"/>
          </a:xfrm>
        </p:spPr>
        <p:txBody>
          <a:bodyPr/>
          <a:lstStyle/>
          <a:p>
            <a:pPr indent="358775" algn="just">
              <a:buFont typeface="Arial" charset="0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Региональный оператор в соответствии с ч.3 ст. 183 ЖК РФ по письменному запросу предоставляет собственникам помещений в МКД, а также лицу ответственному за управление этим МКД (ТСЖ, ЖК или специализированному потребительскому кооперативу, управляющей организации), и при непосредственном управлении МКД собственниками помещений в этом МКД лицу, уполномоченному действовать от их имени, информацию о:</a:t>
            </a:r>
          </a:p>
          <a:p>
            <a:pPr indent="358775" algn="just">
              <a:buFont typeface="Arial" charset="0"/>
              <a:buNone/>
            </a:pPr>
            <a:endParaRPr lang="ru-RU" sz="8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buFontTx/>
              <a:buChar char="-"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размере начисленных  и уплаченных взносов на капитальный ремонт собственниками помещений в МКД;</a:t>
            </a:r>
          </a:p>
          <a:p>
            <a:pPr indent="358775" algn="just">
              <a:buFontTx/>
              <a:buNone/>
            </a:pPr>
            <a:endParaRPr lang="ru-RU" sz="8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buFontTx/>
              <a:buChar char="-"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задолженности по их оплате;</a:t>
            </a:r>
          </a:p>
          <a:p>
            <a:pPr indent="358775" algn="just">
              <a:buFontTx/>
              <a:buNone/>
            </a:pPr>
            <a:endParaRPr lang="ru-RU" sz="800" b="1" dirty="0" smtClean="0">
              <a:solidFill>
                <a:srgbClr val="000066"/>
              </a:solidFill>
              <a:latin typeface="Arial" charset="0"/>
            </a:endParaRPr>
          </a:p>
          <a:p>
            <a:pPr indent="358775" algn="just">
              <a:buFontTx/>
              <a:buChar char="-"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размере уплаченных процентов.</a:t>
            </a:r>
          </a:p>
          <a:p>
            <a:pPr indent="358775" algn="just">
              <a:buFontTx/>
              <a:buChar char="-"/>
            </a:pPr>
            <a:endParaRPr lang="ru-RU" sz="2000" b="1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389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499350" cy="1143000"/>
          </a:xfrm>
        </p:spPr>
        <p:txBody>
          <a:bodyPr anchor="t"/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Приложение 1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800000"/>
              </a:solidFill>
            </a:endParaRPr>
          </a:p>
        </p:txBody>
      </p:sp>
      <p:sp>
        <p:nvSpPr>
          <p:cNvPr id="1741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17413" name="Заголовок 1"/>
          <p:cNvSpPr>
            <a:spLocks/>
          </p:cNvSpPr>
          <p:nvPr/>
        </p:nvSpPr>
        <p:spPr bwMode="auto">
          <a:xfrm>
            <a:off x="1331913" y="-171450"/>
            <a:ext cx="728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3153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dirty="0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71538" y="1214422"/>
            <a:ext cx="7848600" cy="25545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Порядок выполнения работ капитального ремонта общего имущества в многоквартирных домах  Челябинской области</a:t>
            </a:r>
            <a:endParaRPr lang="ru-RU" altLang="ru-RU" sz="3200" b="1" dirty="0">
              <a:solidFill>
                <a:srgbClr val="002060"/>
              </a:solidFill>
            </a:endParaRPr>
          </a:p>
          <a:p>
            <a:pPr eaLnBrk="1" hangingPunct="1"/>
            <a:endParaRPr lang="ru-RU" altLang="ru-RU" sz="3200" b="1" dirty="0">
              <a:solidFill>
                <a:srgbClr val="800000"/>
              </a:solidFill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286256"/>
            <a:ext cx="64294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C3260C"/>
              </a:buClr>
              <a:buSzPct val="130000"/>
            </a:pPr>
            <a:endParaRPr lang="ru-RU" b="1" i="1" dirty="0" smtClean="0"/>
          </a:p>
          <a:p>
            <a:pPr algn="r">
              <a:buClr>
                <a:srgbClr val="C3260C"/>
              </a:buClr>
              <a:buSzPct val="130000"/>
            </a:pPr>
            <a:r>
              <a:rPr lang="ru-RU" sz="1400" b="1" i="1" dirty="0" smtClean="0"/>
              <a:t>Васильев Виталий Владиславович</a:t>
            </a:r>
            <a:endParaRPr lang="ru-RU" sz="1400" i="1" dirty="0" smtClean="0"/>
          </a:p>
          <a:p>
            <a:pPr algn="r"/>
            <a:r>
              <a:rPr lang="ru-RU" sz="1400" i="1" dirty="0" smtClean="0"/>
              <a:t>				первый заместитель </a:t>
            </a:r>
          </a:p>
          <a:p>
            <a:pPr algn="r"/>
            <a:r>
              <a:rPr lang="ru-RU" sz="1400" i="1" dirty="0" smtClean="0"/>
              <a:t>генерального директора</a:t>
            </a:r>
          </a:p>
          <a:p>
            <a:pPr algn="r"/>
            <a:r>
              <a:rPr lang="ru-RU" sz="1400" i="1" dirty="0" smtClean="0"/>
              <a:t>по техническим вопросам </a:t>
            </a:r>
          </a:p>
          <a:p>
            <a:pPr algn="r"/>
            <a:r>
              <a:rPr lang="ru-RU" sz="1400" i="1" dirty="0" smtClean="0"/>
              <a:t>СНОФ «РО капитального </a:t>
            </a:r>
          </a:p>
          <a:p>
            <a:pPr algn="r"/>
            <a:r>
              <a:rPr lang="ru-RU" sz="1400" i="1" dirty="0" smtClean="0"/>
              <a:t>ремонта общего имущества </a:t>
            </a:r>
          </a:p>
          <a:p>
            <a:pPr algn="r"/>
            <a:r>
              <a:rPr lang="ru-RU" sz="1400" i="1" dirty="0" smtClean="0"/>
              <a:t> в МКД Челябинской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18791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19672" y="116632"/>
            <a:ext cx="7278266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000" b="1" dirty="0">
                <a:solidFill>
                  <a:srgbClr val="002060"/>
                </a:solidFill>
              </a:rPr>
              <a:t>Статья  </a:t>
            </a:r>
            <a:r>
              <a:rPr lang="ru-RU" sz="3000" b="1" dirty="0" smtClean="0">
                <a:solidFill>
                  <a:srgbClr val="002060"/>
                </a:solidFill>
              </a:rPr>
              <a:t>180 ЖК РФ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Функции </a:t>
            </a:r>
            <a:r>
              <a:rPr lang="ru-RU" sz="3000" b="1" dirty="0">
                <a:solidFill>
                  <a:srgbClr val="002060"/>
                </a:solidFill>
              </a:rPr>
              <a:t>Р</a:t>
            </a:r>
            <a:r>
              <a:rPr lang="ru-RU" sz="3000" b="1" dirty="0" smtClean="0">
                <a:solidFill>
                  <a:srgbClr val="002060"/>
                </a:solidFill>
              </a:rPr>
              <a:t>егионального оператора</a:t>
            </a:r>
            <a:endParaRPr lang="ru-RU" altLang="ru-RU" sz="3000" b="1" dirty="0">
              <a:solidFill>
                <a:srgbClr val="002060"/>
              </a:solidFill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577" y="1350406"/>
            <a:ext cx="8033816" cy="50629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700" dirty="0" smtClean="0"/>
              <a:t>1</a:t>
            </a:r>
            <a:r>
              <a:rPr lang="ru-RU" sz="1700" dirty="0"/>
              <a:t>) </a:t>
            </a:r>
            <a:r>
              <a:rPr lang="ru-RU" sz="1700" dirty="0" smtClean="0"/>
              <a:t>  аккумулирование </a:t>
            </a:r>
            <a:r>
              <a:rPr lang="ru-RU" sz="1700" dirty="0"/>
              <a:t>взносов на капитальный </a:t>
            </a:r>
            <a:r>
              <a:rPr lang="ru-RU" sz="1700" dirty="0" smtClean="0"/>
              <a:t>ремонт;</a:t>
            </a:r>
            <a:endParaRPr lang="ru-RU" sz="1700" dirty="0"/>
          </a:p>
          <a:p>
            <a:pPr algn="just"/>
            <a:r>
              <a:rPr lang="ru-RU" sz="1700" dirty="0"/>
              <a:t>2) </a:t>
            </a:r>
            <a:r>
              <a:rPr lang="ru-RU" sz="1700" dirty="0" smtClean="0"/>
              <a:t>  открытие </a:t>
            </a:r>
            <a:r>
              <a:rPr lang="ru-RU" sz="1700" dirty="0"/>
              <a:t>на свое имя </a:t>
            </a:r>
            <a:r>
              <a:rPr lang="ru-RU" sz="1700" dirty="0" smtClean="0"/>
              <a:t>специальных счетов;</a:t>
            </a:r>
            <a:endParaRPr lang="ru-RU" sz="1700" dirty="0"/>
          </a:p>
          <a:p>
            <a:pPr algn="just"/>
            <a:r>
              <a:rPr lang="ru-RU" sz="1700" b="1" dirty="0"/>
              <a:t>3) </a:t>
            </a:r>
            <a:r>
              <a:rPr lang="ru-RU" sz="1700" b="1" dirty="0" smtClean="0"/>
              <a:t>  осуществление </a:t>
            </a:r>
            <a:r>
              <a:rPr lang="ru-RU" sz="1700" b="1" dirty="0"/>
              <a:t>функций технического заказчика работ </a:t>
            </a:r>
            <a:r>
              <a:rPr lang="ru-RU" sz="1700" b="1" dirty="0" smtClean="0"/>
              <a:t>по капитальному </a:t>
            </a:r>
            <a:r>
              <a:rPr lang="ru-RU" sz="1700" b="1" dirty="0"/>
              <a:t>ремонту общего имущества в многоквартирных домах, собственники помещений в которых формируют фонды капитального ремонта на </a:t>
            </a:r>
            <a:r>
              <a:rPr lang="ru-RU" sz="1700" b="1" dirty="0" smtClean="0"/>
              <a:t>СЧЕТЕ, СЧЕТАХ РЕГИОНАЛЬНОГО ОПЕРАТОРА;</a:t>
            </a:r>
            <a:endParaRPr lang="ru-RU" sz="1700" b="1" dirty="0"/>
          </a:p>
          <a:p>
            <a:pPr algn="just"/>
            <a:r>
              <a:rPr lang="ru-RU" sz="1700" dirty="0"/>
              <a:t>4) </a:t>
            </a:r>
            <a:r>
              <a:rPr lang="ru-RU" sz="1700" dirty="0" smtClean="0"/>
              <a:t>  финансирование </a:t>
            </a:r>
            <a:r>
              <a:rPr lang="ru-RU" sz="1700" dirty="0"/>
              <a:t>расходов на капитальный ремонт общего имущества в многоквартирных домах, собственники помещений в которых формируют фонды капитального ремонта на счете, счетах </a:t>
            </a:r>
            <a:r>
              <a:rPr lang="ru-RU" sz="1700" dirty="0" smtClean="0"/>
              <a:t>Регионального </a:t>
            </a:r>
            <a:r>
              <a:rPr lang="ru-RU" sz="1700" dirty="0"/>
              <a:t>оператора, в пределах средств этих фондов капитального ремонта с привлечением при необходимости средств, полученных из иных источников, в том числе из бюджета субъекта Российской Федерации и (или) местного бюджета;</a:t>
            </a:r>
          </a:p>
          <a:p>
            <a:pPr algn="just"/>
            <a:r>
              <a:rPr lang="ru-RU" sz="1700" dirty="0"/>
              <a:t>5) </a:t>
            </a:r>
            <a:r>
              <a:rPr lang="ru-RU" sz="1700" dirty="0" smtClean="0"/>
              <a:t>  взаимодействие </a:t>
            </a:r>
            <a:r>
              <a:rPr lang="ru-RU" sz="1700" dirty="0"/>
              <a:t>с органами государственной власти субъекта Российской Федерации и органами местного самоуправления в целях обеспечения своевременного проведения капитального ремонта общего имущества в многоквартирных домах, собственники помещений в которых формируют фонды капитального ремонта на счете, счетах </a:t>
            </a:r>
            <a:r>
              <a:rPr lang="ru-RU" sz="1700" dirty="0" smtClean="0"/>
              <a:t>Регионального </a:t>
            </a:r>
            <a:r>
              <a:rPr lang="ru-RU" sz="1700" dirty="0"/>
              <a:t>оператора;</a:t>
            </a:r>
          </a:p>
        </p:txBody>
      </p:sp>
    </p:spTree>
    <p:extLst>
      <p:ext uri="{BB962C8B-B14F-4D97-AF65-F5344CB8AC3E}">
        <p14:creationId xmlns:p14="http://schemas.microsoft.com/office/powerpoint/2010/main" xmlns="" val="388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dirty="0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85852" y="116632"/>
            <a:ext cx="761208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Функции </a:t>
            </a:r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егионального оператора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577" y="642918"/>
            <a:ext cx="8033816" cy="52629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 dirty="0" smtClean="0"/>
              <a:t> 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pPr indent="0"/>
            <a:r>
              <a:rPr lang="ru-RU" sz="1600" dirty="0" smtClean="0"/>
              <a:t>Статья  17 закон ЧО от 27.06.2013г. №512-ЗО.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algn="just"/>
            <a:r>
              <a:rPr lang="ru-RU" sz="2000" b="1" dirty="0" smtClean="0"/>
              <a:t>     </a:t>
            </a:r>
            <a:r>
              <a:rPr lang="ru-RU" sz="2400" b="1" dirty="0" smtClean="0"/>
              <a:t>Осуществляет </a:t>
            </a:r>
            <a:r>
              <a:rPr lang="ru-RU" sz="2400" b="1" dirty="0"/>
              <a:t>отбор подрядных организаций для проведения капитального ремонта общего имущества в многоквартирных домах, собственники помещений в которых формируют фонды капитального ремонта на счете </a:t>
            </a:r>
            <a:r>
              <a:rPr lang="ru-RU" sz="2400" b="1" dirty="0" smtClean="0"/>
              <a:t>Регионального </a:t>
            </a:r>
            <a:r>
              <a:rPr lang="ru-RU" sz="2400" b="1" dirty="0"/>
              <a:t>оператора, в порядке, установленном Правительством Челябинской </a:t>
            </a:r>
            <a:r>
              <a:rPr lang="ru-RU" sz="2400" b="1" dirty="0" smtClean="0"/>
              <a:t>области.</a:t>
            </a:r>
          </a:p>
          <a:p>
            <a:endParaRPr lang="ru-RU" sz="2000" b="1" dirty="0"/>
          </a:p>
          <a:p>
            <a:r>
              <a:rPr lang="ru-RU" sz="2000" dirty="0" smtClean="0"/>
              <a:t>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359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dirty="0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" y="-343942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Обязанности по </a:t>
            </a:r>
            <a:r>
              <a:rPr lang="ru-RU" sz="2400" b="1" dirty="0">
                <a:solidFill>
                  <a:srgbClr val="002060"/>
                </a:solidFill>
              </a:rPr>
              <a:t>организации проведения капитального ремонта общего имущества в многоквартирных домах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24128" y="141277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8662" y="1357298"/>
            <a:ext cx="739017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/>
              <a:t>обеспечить </a:t>
            </a:r>
            <a:r>
              <a:rPr lang="ru-RU" sz="2000" dirty="0"/>
              <a:t>подготовку задания на оказание услуг и (или) выполнение работ по капитальному </a:t>
            </a:r>
            <a:r>
              <a:rPr lang="ru-RU" sz="2000" dirty="0" smtClean="0"/>
              <a:t>ремонту;</a:t>
            </a:r>
            <a:endParaRPr lang="en-US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/>
              <a:t>подготовить и направить собственникам помещений в МКД предложения о  капитальном ремонте</a:t>
            </a:r>
            <a:r>
              <a:rPr lang="ru-RU" sz="20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привлечь </a:t>
            </a:r>
            <a:r>
              <a:rPr lang="ru-RU" sz="2000" dirty="0"/>
              <a:t>для оказания услуг и (или) выполнения работ по капитальному ремонту подрядные организации, заключить с ними от своего имени соответствующие </a:t>
            </a:r>
            <a:r>
              <a:rPr lang="ru-RU" sz="2000" dirty="0" smtClean="0"/>
              <a:t>договоры;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контролировать </a:t>
            </a:r>
            <a:r>
              <a:rPr lang="ru-RU" sz="2000" dirty="0"/>
              <a:t>качество и сроки оказания услуг и (или) выполнения работ подрядными организациями и соответствие таких услуг и (или) работ требованиям проектной </a:t>
            </a:r>
            <a:r>
              <a:rPr lang="ru-RU" sz="2000" dirty="0" smtClean="0"/>
              <a:t>документации;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осуществлять </a:t>
            </a:r>
            <a:r>
              <a:rPr lang="ru-RU" sz="2000" dirty="0"/>
              <a:t>приемку выполненных </a:t>
            </a:r>
            <a:r>
              <a:rPr lang="ru-RU" sz="2000" dirty="0" smtClean="0"/>
              <a:t>работ;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нести </a:t>
            </a:r>
            <a:r>
              <a:rPr lang="ru-RU" sz="2000" dirty="0"/>
              <a:t>иные обязанности, предусмотренные договором о формировании фонда капитального ремонта и об организации проведения капитального ремонта.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38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dirty="0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3" y="-151408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000" b="1" dirty="0">
                <a:solidFill>
                  <a:srgbClr val="002060"/>
                </a:solidFill>
              </a:rPr>
              <a:t>задания на оказание услуг и (или)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выполнение </a:t>
            </a:r>
            <a:r>
              <a:rPr lang="ru-RU" sz="2000" b="1" dirty="0">
                <a:solidFill>
                  <a:srgbClr val="002060"/>
                </a:solidFill>
              </a:rPr>
              <a:t>работ по капитальному ремонту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24128" y="141277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34844" y="720003"/>
            <a:ext cx="7138690" cy="6480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Подготовка </a:t>
            </a:r>
            <a:r>
              <a:rPr lang="ru-RU" sz="2800" dirty="0">
                <a:solidFill>
                  <a:schemeClr val="tx1"/>
                </a:solidFill>
              </a:rPr>
              <a:t>проектной документации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4844" y="2760249"/>
            <a:ext cx="7138690" cy="6480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Утверждение проектной документации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9403" y="1484784"/>
            <a:ext cx="7138690" cy="11292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Контроль соответствия </a:t>
            </a:r>
            <a:r>
              <a:rPr lang="ru-RU" sz="2400" dirty="0">
                <a:solidFill>
                  <a:schemeClr val="tx1"/>
                </a:solidFill>
              </a:rPr>
              <a:t>требованиям технических регламентов, стандартов и других нормативных документов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34844" y="3584225"/>
            <a:ext cx="7138690" cy="6480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Подготовка сметной </a:t>
            </a:r>
            <a:r>
              <a:rPr lang="ru-RU" sz="2800" dirty="0">
                <a:solidFill>
                  <a:schemeClr val="tx1"/>
                </a:solidFill>
              </a:rPr>
              <a:t>документации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4844" y="4398017"/>
            <a:ext cx="7138690" cy="6480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Проведение экспертизы ПСД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6021288"/>
            <a:ext cx="3929090" cy="8367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Если счет РО                 РО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6021288"/>
            <a:ext cx="4357718" cy="8367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Если специальный счет 	 собственники</a:t>
            </a:r>
            <a:endParaRPr lang="ru-RU" sz="1700" dirty="0">
              <a:solidFill>
                <a:schemeClr val="tx1"/>
              </a:solidFill>
            </a:endParaRPr>
          </a:p>
          <a:p>
            <a:pPr algn="ctr"/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229200"/>
            <a:ext cx="4680520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обязан?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714480" y="6429396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00892" y="6429396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7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4139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Статья </a:t>
            </a:r>
            <a:r>
              <a:rPr lang="ru-RU" sz="2400" b="1" dirty="0" smtClean="0">
                <a:solidFill>
                  <a:srgbClr val="002060"/>
                </a:solidFill>
              </a:rPr>
              <a:t>189 ЖК РФ. </a:t>
            </a:r>
            <a:r>
              <a:rPr lang="ru-RU" sz="2400" b="1" dirty="0">
                <a:solidFill>
                  <a:srgbClr val="002060"/>
                </a:solidFill>
              </a:rPr>
              <a:t>Решение о проведении капитального ремонта общего имущества в многоквартирном доме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150002"/>
            <a:ext cx="2225111" cy="1895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МЕНЕЕ ЧЕМ ЗА 6 МЕСЯЦЕВ ДО НАЧАЛА ГОДА РЕМОНТА УКАЗАННОГО В РЕГИОНОЙ ПРОГРАММЕ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1245903"/>
            <a:ext cx="2232248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УК, РО, ТСЖ, ЖСК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4657684"/>
            <a:ext cx="21522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РАССМОТРЕТЬ ПРЕДЛОЖЕНИЯ И ПРИНЯТЬ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2150001"/>
            <a:ext cx="2674640" cy="28631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РЕШЕНИЕ ОБЩЕГО СОБРАНИЯ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6431" y="4657684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ПРЕДЛОЖЕНИЕ О РЕМОНТЕ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1773" y="1180686"/>
            <a:ext cx="2228680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СОБСТВЕННИКИ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2023" y="2150001"/>
            <a:ext cx="2225111" cy="1895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ПОЗДНЕЕ ЧЕМ ЧЕРЕЗ 3  МЕСЯЦА С МОМЕНТА ПОЛУЧЕНИЯ ПРЕДЛОЖЕНИЯ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920644" y="2894065"/>
            <a:ext cx="371427" cy="178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637134" y="2894065"/>
            <a:ext cx="375026" cy="178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1547664" y="1749959"/>
            <a:ext cx="244891" cy="4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402132" y="1684742"/>
            <a:ext cx="244891" cy="461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1547664" y="4045067"/>
            <a:ext cx="244891" cy="6126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400320" y="4045066"/>
            <a:ext cx="244891" cy="6126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3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" y="-282677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Статья </a:t>
            </a:r>
            <a:r>
              <a:rPr lang="ru-RU" sz="2400" b="1" dirty="0" smtClean="0">
                <a:solidFill>
                  <a:srgbClr val="002060"/>
                </a:solidFill>
              </a:rPr>
              <a:t>189 ЖК РФ. </a:t>
            </a:r>
            <a:r>
              <a:rPr lang="ru-RU" sz="2400" b="1" dirty="0">
                <a:solidFill>
                  <a:srgbClr val="002060"/>
                </a:solidFill>
              </a:rPr>
              <a:t>Решение о проведении капитального ремонта общего имущества в многоквартирном доме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1036163"/>
            <a:ext cx="7272808" cy="10966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РЕШЕНИЕ ОБЩЕГО СОБРАНИЯ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9338" y="2191434"/>
            <a:ext cx="7123062" cy="713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ПЕРЕЧЕНЬ РАБОТ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88352" y="3057630"/>
            <a:ext cx="7084048" cy="713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СМЕТА РАСХОДОВ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9338" y="3933056"/>
            <a:ext cx="7123062" cy="713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СРОКИ ПРОВЕДЕНИЯ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57544" y="4725144"/>
            <a:ext cx="7114856" cy="713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ИСТОЧНИКИ ФИНАНСИРОВАНИЯ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5576" y="5630326"/>
            <a:ext cx="7888390" cy="8705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ЛИЦО, КОТОРОЕ УПОЛНОМОЧЕНО УЧАСТВОВАТЬ В ПРИЕМКЕ РАБОТ, ПОДПИСЫВАТЬ АКТЫ ОТ ИМЕНИ ВСЕХ СОБСТВЕННИКОВ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3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8993"/>
            <a:ext cx="9144000" cy="726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Статья </a:t>
            </a:r>
            <a:r>
              <a:rPr lang="ru-RU" sz="2400" b="1" dirty="0" smtClean="0">
                <a:solidFill>
                  <a:srgbClr val="002060"/>
                </a:solidFill>
              </a:rPr>
              <a:t>189 ЖК РФ. </a:t>
            </a:r>
            <a:r>
              <a:rPr lang="ru-RU" sz="2400" b="1" dirty="0">
                <a:solidFill>
                  <a:srgbClr val="002060"/>
                </a:solidFill>
              </a:rPr>
              <a:t>Решение о проведении капитального ремонта общего имущества в многоквартирном доме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619" y="1216176"/>
            <a:ext cx="7786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РЕШЕНИЕ ОБЩЕГО СОБРАНИЯ СОБСТВЕННИКОВ ПОМЕЩЕНИЙ В МНОГОКВАРТИРНОМ ДОМЕ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3488" y="5157192"/>
            <a:ext cx="7339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ОРГАН МЕСТНОГО САМОУПРАВЛЕНИЯ</a:t>
            </a:r>
          </a:p>
          <a:p>
            <a:pPr algn="ctr"/>
            <a:r>
              <a:rPr lang="ru-RU" sz="1600" b="1" dirty="0" smtClean="0"/>
              <a:t>В течении 1 месяца (п2. ст10. закон ЧО от 27.06.2013г. №512-ЗО)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286124"/>
            <a:ext cx="5184576" cy="584775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ЕСЛИ НЕТ РЕШЕНИЯ </a:t>
            </a:r>
          </a:p>
          <a:p>
            <a:pPr algn="ctr"/>
            <a:r>
              <a:rPr lang="ru-RU" sz="1600" b="1" dirty="0" smtClean="0"/>
              <a:t>ЕСЛИ ФОНД КАПРЕМОНТА НА СЧЕТЕ РО</a:t>
            </a:r>
            <a:endParaRPr lang="ru-RU" sz="16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500306"/>
            <a:ext cx="441203" cy="703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3929066"/>
            <a:ext cx="514227" cy="1299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1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2"/>
          <p:cNvSpPr>
            <a:spLocks/>
          </p:cNvSpPr>
          <p:nvPr/>
        </p:nvSpPr>
        <p:spPr bwMode="auto">
          <a:xfrm>
            <a:off x="142875" y="71438"/>
            <a:ext cx="8929688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87425">
              <a:defRPr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800000"/>
                </a:solidFill>
              </a:rPr>
              <a:t>Полномочия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800000"/>
                </a:solidFill>
              </a:rPr>
              <a:t>Министерства </a:t>
            </a:r>
          </a:p>
          <a:p>
            <a:pPr algn="ctr" defTabSz="987425">
              <a:defRPr/>
            </a:pPr>
            <a:r>
              <a:rPr lang="ru-RU" sz="2800" b="1" dirty="0">
                <a:solidFill>
                  <a:srgbClr val="800000"/>
                </a:solidFill>
              </a:rPr>
              <a:t>строительства, инфраструктуры </a:t>
            </a:r>
          </a:p>
          <a:p>
            <a:pPr algn="ctr" defTabSz="987425">
              <a:defRPr/>
            </a:pPr>
            <a:r>
              <a:rPr lang="ru-RU" sz="2800" b="1" dirty="0">
                <a:solidFill>
                  <a:srgbClr val="800000"/>
                </a:solidFill>
              </a:rPr>
              <a:t>и дорожного хозяйства Челябинской </a:t>
            </a:r>
          </a:p>
          <a:p>
            <a:pPr algn="ctr" defTabSz="987425">
              <a:defRPr/>
            </a:pPr>
            <a:r>
              <a:rPr lang="ru-RU" sz="2800" b="1" dirty="0">
                <a:solidFill>
                  <a:srgbClr val="800000"/>
                </a:solidFill>
              </a:rPr>
              <a:t>области в качестве уполномоченного органа</a:t>
            </a:r>
            <a:r>
              <a:rPr lang="ru-RU" sz="2800" dirty="0"/>
              <a:t> </a:t>
            </a:r>
            <a:endParaRPr lang="ru-RU" sz="2800" b="1" dirty="0">
              <a:solidFill>
                <a:srgbClr val="800000"/>
              </a:solidFill>
            </a:endParaRPr>
          </a:p>
          <a:p>
            <a:pPr algn="ctr" defTabSz="987425">
              <a:defRPr/>
            </a:pPr>
            <a:endParaRPr lang="ru-RU" sz="1600" b="1" dirty="0">
              <a:solidFill>
                <a:srgbClr val="800000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1600" b="1" dirty="0">
                <a:solidFill>
                  <a:srgbClr val="000066"/>
                </a:solidFill>
              </a:rPr>
              <a:t>Выступление от имени Челябинской области по поручению Правительства Челябинской области учредителем Регионального </a:t>
            </a:r>
            <a:r>
              <a:rPr lang="ru-RU" sz="1600" b="1" dirty="0" smtClean="0">
                <a:solidFill>
                  <a:srgbClr val="000066"/>
                </a:solidFill>
              </a:rPr>
              <a:t>оператора.</a:t>
            </a:r>
            <a:endParaRPr lang="ru-RU" sz="1600" b="1" dirty="0">
              <a:solidFill>
                <a:srgbClr val="000066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1600" b="1" dirty="0">
                <a:solidFill>
                  <a:srgbClr val="000066"/>
                </a:solidFill>
              </a:rPr>
              <a:t>Утверждение устава Регионального </a:t>
            </a:r>
            <a:r>
              <a:rPr lang="ru-RU" sz="1600" b="1" dirty="0" smtClean="0">
                <a:solidFill>
                  <a:srgbClr val="000066"/>
                </a:solidFill>
              </a:rPr>
              <a:t>оператора.</a:t>
            </a:r>
            <a:endParaRPr lang="ru-RU" sz="1600" b="1" dirty="0">
              <a:solidFill>
                <a:srgbClr val="000066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1600" b="1" dirty="0">
                <a:solidFill>
                  <a:srgbClr val="000066"/>
                </a:solidFill>
              </a:rPr>
              <a:t>Порядок ведения электронной информационно-аналитической базы данных мониторинга технического состояния МКД, проведенных работ по капитальному ремонту общего имущества в МКД, потребности в капитальном ремонте и других параметров.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600" b="1" dirty="0">
                <a:solidFill>
                  <a:srgbClr val="000066"/>
                </a:solidFill>
              </a:rPr>
              <a:t>Разработка и обеспечение реализации Региональной программы капитального ремонта.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600" b="1" dirty="0">
                <a:solidFill>
                  <a:srgbClr val="000066"/>
                </a:solidFill>
              </a:rPr>
              <a:t>Оценка показателей выполнения Региональной программы капитального ремонта.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600" b="1" dirty="0">
                <a:solidFill>
                  <a:srgbClr val="000066"/>
                </a:solidFill>
              </a:rPr>
              <a:t>Контроль за подготовкой и утверждением органами местного самоуправления краткосрочных планов реализации Региональной программы капитального ремонта.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600" b="1" dirty="0">
                <a:solidFill>
                  <a:srgbClr val="000066"/>
                </a:solidFill>
              </a:rPr>
              <a:t>Сбор и анализ отчетов Регионального оператора и владельцев </a:t>
            </a:r>
          </a:p>
          <a:p>
            <a:pPr marL="342900" indent="-342900">
              <a:defRPr/>
            </a:pPr>
            <a:r>
              <a:rPr lang="ru-RU" sz="1600" b="1" dirty="0">
                <a:solidFill>
                  <a:srgbClr val="000066"/>
                </a:solidFill>
              </a:rPr>
              <a:t>      специального счета о расходовании денежных средств, </a:t>
            </a:r>
          </a:p>
          <a:p>
            <a:pPr marL="342900" indent="-342900">
              <a:defRPr/>
            </a:pPr>
            <a:r>
              <a:rPr lang="ru-RU" sz="1600" b="1" dirty="0">
                <a:solidFill>
                  <a:srgbClr val="000066"/>
                </a:solidFill>
              </a:rPr>
              <a:t>      сформированных за счет взносов на капитальный ремонт, </a:t>
            </a:r>
          </a:p>
          <a:p>
            <a:pPr marL="342900" indent="-342900">
              <a:defRPr/>
            </a:pPr>
            <a:r>
              <a:rPr lang="ru-RU" sz="1600" b="1" dirty="0">
                <a:solidFill>
                  <a:srgbClr val="000066"/>
                </a:solidFill>
              </a:rPr>
              <a:t>      в порядке, установленном Правительством Челябинской области.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pic>
        <p:nvPicPr>
          <p:cNvPr id="10244" name="Picture 2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300663"/>
            <a:ext cx="15827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08993"/>
            <a:ext cx="9144000" cy="726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Статья </a:t>
            </a:r>
            <a:r>
              <a:rPr lang="ru-RU" sz="2400" b="1" dirty="0" smtClean="0">
                <a:solidFill>
                  <a:srgbClr val="002060"/>
                </a:solidFill>
              </a:rPr>
              <a:t>189 ЖК РФ. </a:t>
            </a:r>
            <a:r>
              <a:rPr lang="ru-RU" sz="2400" b="1" dirty="0">
                <a:solidFill>
                  <a:srgbClr val="002060"/>
                </a:solidFill>
              </a:rPr>
              <a:t>Решение о проведении капитального ремонта общего имущества в многоквартирном доме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619" y="1216176"/>
            <a:ext cx="7786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РЕШЕНИЕ ОБЩЕГО СОБРАНИЯ СОБСТВЕННИКОВ ПОМЕЩЕНИЙ В МНОГОКВАРТИРНОМ ДОМЕ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5947" y="4357098"/>
            <a:ext cx="7339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ОРГАН МЕСТНОГО САМОУПРАВЛЕНИЯ РЕШЕНИЕ О ФОРМИРОВАНИЯ ФОНДА НА СЧЕТЕ РЕГИОНАЛЬНОГО ОПЕРАТОРА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000372"/>
            <a:ext cx="7339086" cy="738664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ЕСЛИ КАПРЕМОНТ НЕ ПРОВЕДЕН В СРОК ПРЕДУСМОТРЕННЫЙ РЕГИОНАЛЬНОЙ ПРОГРАММОЙ </a:t>
            </a:r>
          </a:p>
          <a:p>
            <a:pPr algn="ctr"/>
            <a:r>
              <a:rPr lang="ru-RU" sz="1400" b="1" dirty="0" smtClean="0"/>
              <a:t>ЕСЛИ ФОНД КАПРЕМОНТА НА СПЕЦСЧЕТЕ</a:t>
            </a:r>
            <a:endParaRPr lang="ru-RU" sz="14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14810" y="2571744"/>
            <a:ext cx="441203" cy="394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65784" y="3857628"/>
            <a:ext cx="514227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9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DA62-7D80-4485-8528-91F5CBB4D352}" type="slidenum">
              <a:rPr lang="ru-RU" smtClean="0"/>
              <a:pPr/>
              <a:t>81</a:t>
            </a:fld>
            <a:endParaRPr lang="ru-RU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288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42976" y="116632"/>
            <a:ext cx="775496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ФУНКЦИИ ТЕХНИЧЕСКОГО ЗАКАЗЧИКА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1964" y="1196752"/>
            <a:ext cx="7817793" cy="108012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Осуществляет </a:t>
            </a:r>
            <a:r>
              <a:rPr lang="ru-RU" b="1" dirty="0">
                <a:solidFill>
                  <a:schemeClr val="tx1"/>
                </a:solidFill>
              </a:rPr>
              <a:t>отбор подрядных организаций для проведения капитального ремонта общего имущества в многоквартирных домах, в порядке, установленном Правительством Челябинской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43143" y="2428868"/>
            <a:ext cx="4686221" cy="150019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Подготовка конкурсной документации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Проведение конкурса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Отбор подрядной организации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Опубликование информации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Заключение договора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115" y="4149080"/>
            <a:ext cx="7817793" cy="108012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Контролирует </a:t>
            </a:r>
            <a:r>
              <a:rPr lang="ru-RU" b="1" dirty="0">
                <a:solidFill>
                  <a:schemeClr val="tx1"/>
                </a:solidFill>
              </a:rPr>
              <a:t>качество и сроки оказания услуг и (или) выполнения работ подрядными организациями и соответствие таких услуг и (или) работ требованиям проектной документации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115" y="5517232"/>
            <a:ext cx="7817793" cy="86409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Организовывает комиссию и осуществлять приемку выполненных работ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1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dirty="0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4139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24128" y="141277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4167" y="548680"/>
            <a:ext cx="4680520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Технический заказчик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44426" y="1700808"/>
            <a:ext cx="3571989" cy="7200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Специальный счет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700808"/>
            <a:ext cx="3817564" cy="7200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Счет РО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59" y="2924944"/>
            <a:ext cx="3817565" cy="9997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Техническим заказчиком является РО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581128"/>
            <a:ext cx="3889572" cy="21340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нет решения собственников </a:t>
            </a:r>
            <a:r>
              <a:rPr lang="ru-RU" sz="2400" b="1" dirty="0" smtClean="0">
                <a:solidFill>
                  <a:schemeClr val="tx1"/>
                </a:solidFill>
              </a:rPr>
              <a:t>–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Техническим </a:t>
            </a:r>
            <a:r>
              <a:rPr lang="ru-RU" sz="2400" b="1" dirty="0">
                <a:solidFill>
                  <a:schemeClr val="tx1"/>
                </a:solidFill>
              </a:rPr>
              <a:t>заказчиком является орган </a:t>
            </a:r>
            <a:r>
              <a:rPr lang="ru-RU" sz="2400" b="1" dirty="0" smtClean="0">
                <a:solidFill>
                  <a:schemeClr val="tx1"/>
                </a:solidFill>
              </a:rPr>
              <a:t>местного самоуправления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44427" y="2924944"/>
            <a:ext cx="3542349" cy="2808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Технический заказчик определяется решением общего собрания собственников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99792" y="1124744"/>
            <a:ext cx="80885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53998" y="2402924"/>
            <a:ext cx="0" cy="519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325647" y="2420888"/>
            <a:ext cx="1" cy="502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64088" y="1124744"/>
            <a:ext cx="590371" cy="52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292508" y="3924728"/>
            <a:ext cx="0" cy="65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85852" y="-18466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СХЕМА ОПРЕДЕЛЕНИЯ ТЕХНИЧЕСКОГО ЗАКАЗЧИКА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6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4139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Статья </a:t>
            </a:r>
            <a:r>
              <a:rPr lang="ru-RU" sz="2400" b="1" dirty="0" smtClean="0">
                <a:solidFill>
                  <a:srgbClr val="002060"/>
                </a:solidFill>
              </a:rPr>
              <a:t>190 ЖК РФ. </a:t>
            </a:r>
            <a:r>
              <a:rPr lang="ru-RU" sz="2000" b="1" dirty="0">
                <a:solidFill>
                  <a:srgbClr val="002060"/>
                </a:solidFill>
              </a:rPr>
              <a:t>Финансирование расходов на проведение капитального ремонта общего имущества в многоквартирном доме</a:t>
            </a: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1036163"/>
            <a:ext cx="7272808" cy="10966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ОСНОВАНИЕ ДЛЯ ПЕРЕЧИСЛЕНИЯ СРЕДСТВ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0825" y="2276872"/>
            <a:ext cx="7123062" cy="7137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ДОГОВОР НА ОКАЗАНИЕ УСЛУГ И (ИЛИ)ВЫПОЛНЕНИЕ РАБОТ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0100" y="2990668"/>
            <a:ext cx="7143800" cy="7137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 ПРИЕМКИ ВЫПОЛНЕНЫХ РАБОТ СОГЛАСОВАННЫЙ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45255" y="3929066"/>
            <a:ext cx="568863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ОРГАНОМ МЕСТНОГО САМОУПРАВЛЕНИЯ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4373" y="5445224"/>
            <a:ext cx="7123062" cy="713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РАЗМЕР ПРЕДЕЛЬНОЙ СТОИМОСТИ УСЛУГ И (ИЛИ) РАБОТ ОПРЕДЕЛЕН ПОСТАНОВЛЕНИЕМ ПРАВИТЕЛЬСТВА ЧЕЛЯБИНСКОЙ ОБЛАСТИ ОТ 30.08.2013 №269-П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45255" y="4643446"/>
            <a:ext cx="568863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УПОЛНОМОЧЕННЫМ ЛИЦОМ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" y="-343942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9338" y="-171450"/>
            <a:ext cx="78486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Статья </a:t>
            </a:r>
            <a:r>
              <a:rPr lang="ru-RU" sz="1600" b="1" dirty="0" smtClean="0">
                <a:solidFill>
                  <a:srgbClr val="002060"/>
                </a:solidFill>
              </a:rPr>
              <a:t>19 закон ЧО от 27.06.2013г. №512-ЗО. </a:t>
            </a:r>
            <a:r>
              <a:rPr lang="ru-RU" sz="1600" b="1" dirty="0">
                <a:solidFill>
                  <a:srgbClr val="002060"/>
                </a:solidFill>
              </a:rPr>
              <a:t>Порядок приемки услуг и (или) работ по капитальному ремонту общего имущества в многоквартирном доме в случае формирования фонда капитального ремонта на счете </a:t>
            </a:r>
            <a:r>
              <a:rPr lang="ru-RU" sz="1600" b="1" dirty="0" smtClean="0">
                <a:solidFill>
                  <a:srgbClr val="002060"/>
                </a:solidFill>
              </a:rPr>
              <a:t>Регионального </a:t>
            </a:r>
            <a:r>
              <a:rPr lang="ru-RU" sz="1600" b="1" dirty="0">
                <a:solidFill>
                  <a:srgbClr val="002060"/>
                </a:solidFill>
              </a:rPr>
              <a:t>оператора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1036162"/>
            <a:ext cx="7272808" cy="10966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Региональный оператор уведомляет: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00100" y="2292133"/>
            <a:ext cx="7172300" cy="7137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Председателя совета дома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0824" y="3140968"/>
            <a:ext cx="7133075" cy="7137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Собственников помещений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0" y="4005064"/>
            <a:ext cx="7172300" cy="7137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Лицо</a:t>
            </a:r>
            <a:r>
              <a:rPr lang="ru-RU" sz="2000" b="1" dirty="0">
                <a:solidFill>
                  <a:schemeClr val="tx1"/>
                </a:solidFill>
              </a:rPr>
              <a:t>, осуществляющее деятельность по управлению данным многоквартирным домов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0100" y="4869160"/>
            <a:ext cx="7195964" cy="7137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Органы местного самоуправления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0547" y="5748203"/>
            <a:ext cx="7123062" cy="713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Размещает уведомление не </a:t>
            </a:r>
            <a:r>
              <a:rPr lang="ru-RU" b="1" dirty="0">
                <a:solidFill>
                  <a:schemeClr val="tx1"/>
                </a:solidFill>
              </a:rPr>
              <a:t>менее чем за </a:t>
            </a:r>
            <a:r>
              <a:rPr lang="ru-RU" b="1" dirty="0" smtClean="0">
                <a:solidFill>
                  <a:schemeClr val="tx1"/>
                </a:solidFill>
              </a:rPr>
              <a:t>10 дней до </a:t>
            </a:r>
            <a:r>
              <a:rPr lang="ru-RU" b="1" dirty="0">
                <a:solidFill>
                  <a:schemeClr val="tx1"/>
                </a:solidFill>
              </a:rPr>
              <a:t>предполагаемой даты приемки </a:t>
            </a:r>
            <a:r>
              <a:rPr lang="ru-RU" b="1" dirty="0" smtClean="0">
                <a:solidFill>
                  <a:schemeClr val="tx1"/>
                </a:solidFill>
              </a:rPr>
              <a:t>на стендах этого дома и на сайте </a:t>
            </a:r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егионального </a:t>
            </a:r>
            <a:r>
              <a:rPr lang="ru-RU" b="1" dirty="0">
                <a:solidFill>
                  <a:schemeClr val="tx1"/>
                </a:solidFill>
              </a:rPr>
              <a:t>оператора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38623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3942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728" y="142852"/>
            <a:ext cx="7123062" cy="713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работ по капитальному ремонту общего имущества в многоквартирном доме по которым указан размер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предельной стоимости услуги и (или)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 постановление Правительства Челябинской области от 30.08.2013 №269-П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7821822"/>
              </p:ext>
            </p:extLst>
          </p:nvPr>
        </p:nvGraphicFramePr>
        <p:xfrm>
          <a:off x="683567" y="1023970"/>
          <a:ext cx="7920881" cy="5422322"/>
        </p:xfrm>
        <a:graphic>
          <a:graphicData uri="http://schemas.openxmlformats.org/drawingml/2006/table">
            <a:tbl>
              <a:tblPr firstRow="1" firstCol="1" bandRow="1"/>
              <a:tblGrid>
                <a:gridCol w="576065"/>
                <a:gridCol w="2880320"/>
                <a:gridCol w="1146319"/>
                <a:gridCol w="1177297"/>
                <a:gridCol w="1070819"/>
                <a:gridCol w="1070061"/>
              </a:tblGrid>
              <a:tr h="2564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вида услуг и (или) работ по капитальному ремонту общего имущества в многоквартирном доме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предельной стоимости капитального ремонта общего имущества в многоквартирном доме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крыши, в том числе переустройство невентилируемой крыши на вентилируемую крышу, устройство выходов на кровлю: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плоская (рулонная и мастичная)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плоская из железобетонных панелей лоткового сечения (безрулонная)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скатная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Утепление и ремонт фасада: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блочный, панельный 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кирпичный, каменный (оштукатуренный)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кирпичный, каменный (неоштукатуренный)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деревянный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2670,00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2810,00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подвальных помещений, относящихся к общему имуществу в многоквартирном доме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фундамента многоквартирного дома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рублей/кв.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или замена лифтового оборудования, признанного непригодным для эксплуатации, ремонт лифтовых шахт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рублей/штук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1613360,00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1719840,00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1807550,00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внутридомовых инженерных систем электроснабжения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рублей/погон-ный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внутридомовых инженерных систем теплоснабжения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рублей/погон-ный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внутридомовых инженерных систем холодного водоснабжения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рублей/погон-ный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1320,00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1410,00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1480,00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внутридомовых инженерных систем горячего водоснабжения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рублей/погон-ный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1830,00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98" marR="204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3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ru-RU" altLang="ru-RU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indent="-182563"/>
            <a:endParaRPr lang="ru-RU" altLang="ru-RU" smtClean="0"/>
          </a:p>
        </p:txBody>
      </p:sp>
      <p:pic>
        <p:nvPicPr>
          <p:cNvPr id="78852" name="Picture 2" descr="fon_invest_0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3942"/>
            <a:ext cx="9144000" cy="72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Заголовок 1"/>
          <p:cNvSpPr>
            <a:spLocks/>
          </p:cNvSpPr>
          <p:nvPr/>
        </p:nvSpPr>
        <p:spPr bwMode="auto">
          <a:xfrm>
            <a:off x="1258888" y="-171450"/>
            <a:ext cx="7283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728" y="142852"/>
            <a:ext cx="7123062" cy="713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работ по капитальному ремонту общего имущества в многоквартирном доме по которым указан размер предельной стоимости услуги и (или) работ постановление Правительства Челябинской области от 30.08.2013 №269-П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2425416"/>
              </p:ext>
            </p:extLst>
          </p:nvPr>
        </p:nvGraphicFramePr>
        <p:xfrm>
          <a:off x="683567" y="908722"/>
          <a:ext cx="7858770" cy="5217440"/>
        </p:xfrm>
        <a:graphic>
          <a:graphicData uri="http://schemas.openxmlformats.org/drawingml/2006/table">
            <a:tbl>
              <a:tblPr firstRow="1" firstCol="1" bandRow="1"/>
              <a:tblGrid>
                <a:gridCol w="578054"/>
                <a:gridCol w="2950339"/>
                <a:gridCol w="1080120"/>
                <a:gridCol w="938855"/>
                <a:gridCol w="1156109"/>
                <a:gridCol w="1155293"/>
              </a:tblGrid>
              <a:tr h="44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внутридомовых инженерных систем водоотведения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рублей/погон-ный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внутридомовых инженерных систем газоснабжения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рублей/погон-ный метр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коллективных (общедомовых) приборов учета потребления тепловой энергии (0,2 Гкал и более)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рублей/штук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213830,00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227940,00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239560,00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коллективных (общедомовых) приборов учета потребления холодной воды с установкой узлов управления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рублей/штук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36100,00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38480,00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40440,00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коллективных (общедомовых) приборов учета потребления горячей воды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рублей/штук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17480,00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18630,00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19580,00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коллективных (общедомовых) приборов учета потребления электрической энергии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рублей/штук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20010,00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21330,00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22420,00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коллективных (общедомовых) узлов управления потреблением тепловой энергии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рублей/штук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434580,00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463260,00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486890,00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коллективных (общедомовых) узлов управления потреблением горячей воды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рублей/штук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893170,00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952120,00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1000680,00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08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131763"/>
            <a:ext cx="9153525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Заголовок 1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>
              <a:latin typeface="Trebuchet MS" pitchFamily="34" charset="0"/>
            </a:endParaRPr>
          </a:p>
        </p:txBody>
      </p:sp>
      <p:sp>
        <p:nvSpPr>
          <p:cNvPr id="61444" name="Заголовок 1"/>
          <p:cNvSpPr>
            <a:spLocks/>
          </p:cNvSpPr>
          <p:nvPr/>
        </p:nvSpPr>
        <p:spPr bwMode="auto">
          <a:xfrm>
            <a:off x="1511300" y="0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>
              <a:latin typeface="Times New Roman" pitchFamily="18" charset="0"/>
            </a:endParaRPr>
          </a:p>
        </p:txBody>
      </p:sp>
      <p:pic>
        <p:nvPicPr>
          <p:cNvPr id="61445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56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Прямоугольник 1"/>
          <p:cNvSpPr>
            <a:spLocks noChangeArrowheads="1"/>
          </p:cNvSpPr>
          <p:nvPr/>
        </p:nvSpPr>
        <p:spPr bwMode="auto">
          <a:xfrm>
            <a:off x="598488" y="1989138"/>
            <a:ext cx="7861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6600" b="1">
                <a:solidFill>
                  <a:srgbClr val="002060"/>
                </a:solidFill>
              </a:rPr>
              <a:t>Спасибо </a:t>
            </a:r>
          </a:p>
          <a:p>
            <a:pPr algn="ctr" eaLnBrk="0" hangingPunct="0">
              <a:lnSpc>
                <a:spcPct val="90000"/>
              </a:lnSpc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6600" b="1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61448" name="Picture 8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504825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n_invest_01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/>
          </p:cNvSpPr>
          <p:nvPr/>
        </p:nvSpPr>
        <p:spPr bwMode="auto">
          <a:xfrm>
            <a:off x="323850" y="2060575"/>
            <a:ext cx="84963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b="1" dirty="0">
                <a:solidFill>
                  <a:srgbClr val="000066"/>
                </a:solidFill>
              </a:rPr>
              <a:t>     </a:t>
            </a:r>
            <a:r>
              <a:rPr lang="ru-RU" b="1" dirty="0">
                <a:solidFill>
                  <a:srgbClr val="0000CC"/>
                </a:solidFill>
              </a:rPr>
              <a:t>Определил полномочия органов местного самоуправления по организации проведения капитального ремонта:</a:t>
            </a:r>
          </a:p>
          <a:p>
            <a:pPr marL="342900" indent="-342900" algn="just">
              <a:buFontTx/>
              <a:buChar char="•"/>
            </a:pPr>
            <a:r>
              <a:rPr lang="ru-RU" b="1" dirty="0">
                <a:solidFill>
                  <a:srgbClr val="000066"/>
                </a:solidFill>
              </a:rPr>
              <a:t>Утверждение краткосрочных (сроком до трех лет) планов реализации региональной программы капитального ремонта;</a:t>
            </a:r>
          </a:p>
          <a:p>
            <a:pPr marL="342900" indent="-342900" algn="just">
              <a:buFontTx/>
              <a:buChar char="•"/>
            </a:pPr>
            <a:r>
              <a:rPr lang="ru-RU" b="1" dirty="0">
                <a:solidFill>
                  <a:srgbClr val="000066"/>
                </a:solidFill>
              </a:rPr>
              <a:t>Согласование актов приемки выполненных работ по договору на оказание услуг и (или) выполнение работ по проведению капитального ремонта общего имущества в многоквартирном доме;</a:t>
            </a:r>
          </a:p>
          <a:p>
            <a:pPr marL="342900" indent="-342900" algn="just">
              <a:buFontTx/>
              <a:buChar char="•"/>
            </a:pPr>
            <a:r>
              <a:rPr lang="ru-RU" b="1" dirty="0">
                <a:solidFill>
                  <a:srgbClr val="000066"/>
                </a:solidFill>
              </a:rPr>
              <a:t>Принятие муниципальных правовых актов, определяющих порядок и условия предоставления мер финансовой поддержки, предоставляемой товариществам собственников жилья, жилищным кооперативам и региональному оператору за счет средств местного бюджета;</a:t>
            </a:r>
          </a:p>
          <a:p>
            <a:pPr marL="342900" indent="-342900" algn="just">
              <a:buFontTx/>
              <a:buChar char="•"/>
            </a:pPr>
            <a:r>
              <a:rPr lang="ru-RU" b="1" dirty="0">
                <a:solidFill>
                  <a:srgbClr val="000066"/>
                </a:solidFill>
              </a:rPr>
              <a:t>Проведение общего собрания собственников помещений </a:t>
            </a:r>
          </a:p>
          <a:p>
            <a:pPr marL="342900" indent="-342900" algn="just"/>
            <a:r>
              <a:rPr lang="ru-RU" b="1" dirty="0">
                <a:solidFill>
                  <a:srgbClr val="000066"/>
                </a:solidFill>
              </a:rPr>
              <a:t>      в многоквартирном доме для решения вопроса о </a:t>
            </a:r>
          </a:p>
          <a:p>
            <a:pPr marL="342900" indent="-342900" algn="just"/>
            <a:r>
              <a:rPr lang="ru-RU" b="1" dirty="0">
                <a:solidFill>
                  <a:srgbClr val="000066"/>
                </a:solidFill>
              </a:rPr>
              <a:t>      выборе способа формирования фонда капитального </a:t>
            </a:r>
          </a:p>
          <a:p>
            <a:pPr marL="342900" indent="-342900" algn="just"/>
            <a:r>
              <a:rPr lang="ru-RU" b="1" dirty="0">
                <a:solidFill>
                  <a:srgbClr val="000066"/>
                </a:solidFill>
              </a:rPr>
              <a:t>      ремонта в случае, если такое решение не было </a:t>
            </a:r>
          </a:p>
          <a:p>
            <a:pPr marL="342900" indent="-342900" algn="just"/>
            <a:r>
              <a:rPr lang="ru-RU" b="1" dirty="0">
                <a:solidFill>
                  <a:srgbClr val="000066"/>
                </a:solidFill>
              </a:rPr>
              <a:t>      принято </a:t>
            </a:r>
            <a:r>
              <a:rPr lang="ru-RU" b="1" dirty="0" smtClean="0">
                <a:solidFill>
                  <a:srgbClr val="000066"/>
                </a:solidFill>
              </a:rPr>
              <a:t>собственниками.</a:t>
            </a:r>
            <a:endParaRPr lang="ru-RU" b="1" dirty="0">
              <a:solidFill>
                <a:srgbClr val="000066"/>
              </a:solidFill>
            </a:endParaRPr>
          </a:p>
          <a:p>
            <a:pPr marL="342900" indent="-342900" algn="just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1268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11269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79388" y="0"/>
            <a:ext cx="8713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Закон Челябинской области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от 27.06.2013 г. № 512-ЗО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"Об организации проведения капитального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ремонта общего имущества в многоквартирных домах, расположенных на территории Челябинской области"</a:t>
            </a:r>
          </a:p>
        </p:txBody>
      </p:sp>
      <p:pic>
        <p:nvPicPr>
          <p:cNvPr id="11271" name="Picture 21" descr="j0233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286375"/>
            <a:ext cx="14287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7491</Words>
  <Application>Microsoft Office PowerPoint</Application>
  <PresentationFormat>Экран (4:3)</PresentationFormat>
  <Paragraphs>1249</Paragraphs>
  <Slides>87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87</vt:i4>
      </vt:variant>
    </vt:vector>
  </HeadingPairs>
  <TitlesOfParts>
    <vt:vector size="90" baseType="lpstr">
      <vt:lpstr>Тема Office</vt:lpstr>
      <vt:lpstr>Лист Microsoft Office Excel 97-2003</vt:lpstr>
      <vt:lpstr>Диаграмма</vt:lpstr>
      <vt:lpstr>Слайд 1</vt:lpstr>
      <vt:lpstr>Слайд 2</vt:lpstr>
      <vt:lpstr>Слайд 3</vt:lpstr>
      <vt:lpstr>Участники процесса организации и проведения капитального ремонта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Формирование фонда капитального ремонта на специальном счете</vt:lpstr>
      <vt:lpstr>Формирование фонда капитального ремонта на специальном счете</vt:lpstr>
      <vt:lpstr>Формирование фонда капитального ремонта на счете Регионального оператора</vt:lpstr>
      <vt:lpstr>Формирование фонда капитального ремонта на счете Регионального оператора</vt:lpstr>
      <vt:lpstr>Выбор способа формирования фонда капитального ремонта</vt:lpstr>
      <vt:lpstr>Слайд 31</vt:lpstr>
      <vt:lpstr>Слайд 32</vt:lpstr>
      <vt:lpstr>Слайд 33</vt:lpstr>
      <vt:lpstr>Выбор способа формирования фонда капитального ремонта</vt:lpstr>
      <vt:lpstr>Слайд 35</vt:lpstr>
      <vt:lpstr>Слайд 36</vt:lpstr>
      <vt:lpstr>Принятие решения о формировании фонда капитального ремонта на специальном счете</vt:lpstr>
      <vt:lpstr>Принятие решения о формировании ФКР на счете Регионального оператора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Организация начисления, сбора и учета взносов на капитальный ремонт</vt:lpstr>
      <vt:lpstr>Организация начисления, сбора и учета взносов на капитальный ремонт</vt:lpstr>
      <vt:lpstr>Организация начисления, сбора и учета взносов на капитальный ремонт</vt:lpstr>
      <vt:lpstr>Организация начисления, сбора и учета взносов на капитальный ремонт</vt:lpstr>
      <vt:lpstr>Особенности открытия  специального счета и счета  Регионального оператора </vt:lpstr>
      <vt:lpstr>Особенности открытия специального счета и счета Регионального оператора   </vt:lpstr>
      <vt:lpstr>Особенности открытия  специального счета и счета Регионального оператора  </vt:lpstr>
      <vt:lpstr>Особенности открытия специального счета и счета Регионального оператора </vt:lpstr>
      <vt:lpstr>Контроль за формированием фонда капитального ремонта</vt:lpstr>
      <vt:lpstr>Контроль за формированием фонда капитального ремонта</vt:lpstr>
      <vt:lpstr>Приложение 1 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</vt:vector>
  </TitlesOfParts>
  <Company>USNCOMPUTERS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строительства инфраструктуры и дорожного хозяйства Челябинской области</dc:title>
  <dc:creator>USNCOMPUTERS</dc:creator>
  <cp:lastModifiedBy>user</cp:lastModifiedBy>
  <cp:revision>404</cp:revision>
  <cp:lastPrinted>2014-01-27T09:25:37Z</cp:lastPrinted>
  <dcterms:created xsi:type="dcterms:W3CDTF">2011-02-08T07:44:47Z</dcterms:created>
  <dcterms:modified xsi:type="dcterms:W3CDTF">2014-03-19T03:25:58Z</dcterms:modified>
</cp:coreProperties>
</file>